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18" r:id="rId1"/>
  </p:sldMasterIdLst>
  <p:notesMasterIdLst>
    <p:notesMasterId r:id="rId27"/>
  </p:notesMasterIdLst>
  <p:sldIdLst>
    <p:sldId id="256" r:id="rId2"/>
    <p:sldId id="863" r:id="rId3"/>
    <p:sldId id="826" r:id="rId4"/>
    <p:sldId id="864" r:id="rId5"/>
    <p:sldId id="813" r:id="rId6"/>
    <p:sldId id="824" r:id="rId7"/>
    <p:sldId id="261" r:id="rId8"/>
    <p:sldId id="825" r:id="rId9"/>
    <p:sldId id="865" r:id="rId10"/>
    <p:sldId id="823" r:id="rId11"/>
    <p:sldId id="820" r:id="rId12"/>
    <p:sldId id="866" r:id="rId13"/>
    <p:sldId id="816" r:id="rId14"/>
    <p:sldId id="815" r:id="rId15"/>
    <p:sldId id="817" r:id="rId16"/>
    <p:sldId id="818" r:id="rId17"/>
    <p:sldId id="819" r:id="rId18"/>
    <p:sldId id="822" r:id="rId19"/>
    <p:sldId id="875" r:id="rId20"/>
    <p:sldId id="876" r:id="rId21"/>
    <p:sldId id="877" r:id="rId22"/>
    <p:sldId id="878" r:id="rId23"/>
    <p:sldId id="880" r:id="rId24"/>
    <p:sldId id="881" r:id="rId25"/>
    <p:sldId id="88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25"/>
    <p:restoredTop sz="93509"/>
  </p:normalViewPr>
  <p:slideViewPr>
    <p:cSldViewPr snapToGrid="0" snapToObjects="1">
      <p:cViewPr varScale="1">
        <p:scale>
          <a:sx n="150" d="100"/>
          <a:sy n="150" d="100"/>
        </p:scale>
        <p:origin x="360"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eg>
</file>

<file path=ppt/media/image11.gif>
</file>

<file path=ppt/media/image12.png>
</file>

<file path=ppt/media/image13.png>
</file>

<file path=ppt/media/image14.sv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venir Book" panose="02000503020000020003" pitchFamily="2" charset="0"/>
              </a:defRPr>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venir Book" panose="02000503020000020003" pitchFamily="2" charset="0"/>
              </a:defRPr>
            </a:lvl1pPr>
          </a:lstStyle>
          <a:p>
            <a:fld id="{3B11D6EA-55F9-EC41-A4DC-ED3DF2D544FE}" type="datetimeFigureOut">
              <a:rPr lang="en-AU" smtClean="0"/>
              <a:pPr/>
              <a:t>16/3/2023</a:t>
            </a:fld>
            <a:endParaRPr lang="en-A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AU"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venir Book" panose="02000503020000020003" pitchFamily="2" charset="0"/>
              </a:defRPr>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venir Book" panose="02000503020000020003" pitchFamily="2" charset="0"/>
              </a:defRPr>
            </a:lvl1pPr>
          </a:lstStyle>
          <a:p>
            <a:fld id="{5CCE83EA-2AFD-3E40-8894-C734ED6AB643}" type="slidenum">
              <a:rPr lang="en-AU" smtClean="0"/>
              <a:pPr/>
              <a:t>‹#›</a:t>
            </a:fld>
            <a:endParaRPr lang="en-AU" dirty="0"/>
          </a:p>
        </p:txBody>
      </p:sp>
    </p:spTree>
    <p:extLst>
      <p:ext uri="{BB962C8B-B14F-4D97-AF65-F5344CB8AC3E}">
        <p14:creationId xmlns:p14="http://schemas.microsoft.com/office/powerpoint/2010/main" val="28225539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venir Book" panose="02000503020000020003" pitchFamily="2" charset="0"/>
        <a:ea typeface="+mn-ea"/>
        <a:cs typeface="+mn-cs"/>
      </a:defRPr>
    </a:lvl1pPr>
    <a:lvl2pPr marL="457200" algn="l" defTabSz="914400" rtl="0" eaLnBrk="1" latinLnBrk="0" hangingPunct="1">
      <a:defRPr sz="1200" b="0" i="0" kern="1200">
        <a:solidFill>
          <a:schemeClr val="tx1"/>
        </a:solidFill>
        <a:latin typeface="Avenir Book" panose="02000503020000020003" pitchFamily="2" charset="0"/>
        <a:ea typeface="+mn-ea"/>
        <a:cs typeface="+mn-cs"/>
      </a:defRPr>
    </a:lvl2pPr>
    <a:lvl3pPr marL="914400" algn="l" defTabSz="914400" rtl="0" eaLnBrk="1" latinLnBrk="0" hangingPunct="1">
      <a:defRPr sz="1200" b="0" i="0" kern="1200">
        <a:solidFill>
          <a:schemeClr val="tx1"/>
        </a:solidFill>
        <a:latin typeface="Avenir Book" panose="02000503020000020003" pitchFamily="2" charset="0"/>
        <a:ea typeface="+mn-ea"/>
        <a:cs typeface="+mn-cs"/>
      </a:defRPr>
    </a:lvl3pPr>
    <a:lvl4pPr marL="1371600" algn="l" defTabSz="914400" rtl="0" eaLnBrk="1" latinLnBrk="0" hangingPunct="1">
      <a:defRPr sz="1200" b="0" i="0" kern="1200">
        <a:solidFill>
          <a:schemeClr val="tx1"/>
        </a:solidFill>
        <a:latin typeface="Avenir Book" panose="02000503020000020003" pitchFamily="2" charset="0"/>
        <a:ea typeface="+mn-ea"/>
        <a:cs typeface="+mn-cs"/>
      </a:defRPr>
    </a:lvl4pPr>
    <a:lvl5pPr marL="1828800" algn="l" defTabSz="914400" rtl="0" eaLnBrk="1" latinLnBrk="0" hangingPunct="1">
      <a:defRPr sz="1200" b="0" i="0" kern="1200">
        <a:solidFill>
          <a:schemeClr val="tx1"/>
        </a:solidFill>
        <a:latin typeface="Avenir Book" panose="02000503020000020003"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30 mins</a:t>
            </a:r>
          </a:p>
        </p:txBody>
      </p:sp>
      <p:sp>
        <p:nvSpPr>
          <p:cNvPr id="4" name="Slide Number Placeholder 3"/>
          <p:cNvSpPr>
            <a:spLocks noGrp="1"/>
          </p:cNvSpPr>
          <p:nvPr>
            <p:ph type="sldNum" sz="quarter" idx="5"/>
          </p:nvPr>
        </p:nvSpPr>
        <p:spPr/>
        <p:txBody>
          <a:bodyPr/>
          <a:lstStyle/>
          <a:p>
            <a:fld id="{5CCE83EA-2AFD-3E40-8894-C734ED6AB643}" type="slidenum">
              <a:rPr lang="en-AU" smtClean="0"/>
              <a:pPr/>
              <a:t>2</a:t>
            </a:fld>
            <a:endParaRPr lang="en-AU" dirty="0"/>
          </a:p>
        </p:txBody>
      </p:sp>
    </p:spTree>
    <p:extLst>
      <p:ext uri="{BB962C8B-B14F-4D97-AF65-F5344CB8AC3E}">
        <p14:creationId xmlns:p14="http://schemas.microsoft.com/office/powerpoint/2010/main" val="25260861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5CCE83EA-2AFD-3E40-8894-C734ED6AB643}" type="slidenum">
              <a:rPr lang="en-AU" smtClean="0"/>
              <a:pPr/>
              <a:t>14</a:t>
            </a:fld>
            <a:endParaRPr lang="en-AU" dirty="0"/>
          </a:p>
        </p:txBody>
      </p:sp>
    </p:spTree>
    <p:extLst>
      <p:ext uri="{BB962C8B-B14F-4D97-AF65-F5344CB8AC3E}">
        <p14:creationId xmlns:p14="http://schemas.microsoft.com/office/powerpoint/2010/main" val="1439531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rabbit rule gives us a hint as to how to construct the missing assumption</a:t>
            </a:r>
          </a:p>
        </p:txBody>
      </p:sp>
      <p:sp>
        <p:nvSpPr>
          <p:cNvPr id="4" name="Slide Number Placeholder 3"/>
          <p:cNvSpPr>
            <a:spLocks noGrp="1"/>
          </p:cNvSpPr>
          <p:nvPr>
            <p:ph type="sldNum" sz="quarter" idx="5"/>
          </p:nvPr>
        </p:nvSpPr>
        <p:spPr/>
        <p:txBody>
          <a:bodyPr/>
          <a:lstStyle/>
          <a:p>
            <a:fld id="{5CCE83EA-2AFD-3E40-8894-C734ED6AB643}" type="slidenum">
              <a:rPr lang="en-AU" smtClean="0"/>
              <a:pPr/>
              <a:t>15</a:t>
            </a:fld>
            <a:endParaRPr lang="en-AU" dirty="0"/>
          </a:p>
        </p:txBody>
      </p:sp>
    </p:spTree>
    <p:extLst>
      <p:ext uri="{BB962C8B-B14F-4D97-AF65-F5344CB8AC3E}">
        <p14:creationId xmlns:p14="http://schemas.microsoft.com/office/powerpoint/2010/main" val="2590481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AU" sz="1200" b="0" i="0" kern="1200" dirty="0">
                <a:solidFill>
                  <a:schemeClr val="tx1"/>
                </a:solidFill>
                <a:effectLst/>
                <a:latin typeface="Avenir Book" panose="02000503020000020003" pitchFamily="2" charset="0"/>
                <a:ea typeface="+mn-ea"/>
                <a:cs typeface="+mn-cs"/>
              </a:rPr>
              <a:t>If one premise mentions a concept that does not appear in the conclusion, then that concept must be used in at least one other premise. If it does not appear in any of the stated premises, it must appear in an unstated assumption.</a:t>
            </a:r>
          </a:p>
          <a:p>
            <a:pPr marL="171450" indent="-171450">
              <a:buFontTx/>
              <a:buChar char="-"/>
            </a:pPr>
            <a:r>
              <a:rPr lang="en-AU" sz="1200" b="0" i="0" kern="1200" dirty="0">
                <a:solidFill>
                  <a:schemeClr val="tx1"/>
                </a:solidFill>
                <a:effectLst/>
                <a:latin typeface="Avenir Book" panose="02000503020000020003" pitchFamily="2" charset="0"/>
                <a:ea typeface="+mn-ea"/>
                <a:cs typeface="+mn-cs"/>
              </a:rPr>
              <a:t> The missing premise should make use of the missing word or phrase.</a:t>
            </a:r>
            <a:endParaRPr lang="en-AU" dirty="0"/>
          </a:p>
        </p:txBody>
      </p:sp>
      <p:sp>
        <p:nvSpPr>
          <p:cNvPr id="4" name="Slide Number Placeholder 3"/>
          <p:cNvSpPr>
            <a:spLocks noGrp="1"/>
          </p:cNvSpPr>
          <p:nvPr>
            <p:ph type="sldNum" sz="quarter" idx="5"/>
          </p:nvPr>
        </p:nvSpPr>
        <p:spPr/>
        <p:txBody>
          <a:bodyPr/>
          <a:lstStyle/>
          <a:p>
            <a:fld id="{5CCE83EA-2AFD-3E40-8894-C734ED6AB643}" type="slidenum">
              <a:rPr lang="en-AU" smtClean="0"/>
              <a:pPr/>
              <a:t>16</a:t>
            </a:fld>
            <a:endParaRPr lang="en-AU" dirty="0"/>
          </a:p>
        </p:txBody>
      </p:sp>
    </p:spTree>
    <p:extLst>
      <p:ext uri="{BB962C8B-B14F-4D97-AF65-F5344CB8AC3E}">
        <p14:creationId xmlns:p14="http://schemas.microsoft.com/office/powerpoint/2010/main" val="5106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5CCE83EA-2AFD-3E40-8894-C734ED6AB643}" type="slidenum">
              <a:rPr lang="en-AU" smtClean="0"/>
              <a:pPr/>
              <a:t>17</a:t>
            </a:fld>
            <a:endParaRPr lang="en-AU" dirty="0"/>
          </a:p>
        </p:txBody>
      </p:sp>
    </p:spTree>
    <p:extLst>
      <p:ext uri="{BB962C8B-B14F-4D97-AF65-F5344CB8AC3E}">
        <p14:creationId xmlns:p14="http://schemas.microsoft.com/office/powerpoint/2010/main" val="37231070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AU" dirty="0"/>
              <a:t>Only include assumptions </a:t>
            </a:r>
            <a:r>
              <a:rPr lang="en-AU" i="1" dirty="0"/>
              <a:t>in standard form </a:t>
            </a:r>
            <a:r>
              <a:rPr lang="en-AU" dirty="0"/>
              <a:t>when an assignment explicitly asks you to!</a:t>
            </a:r>
          </a:p>
        </p:txBody>
      </p:sp>
      <p:sp>
        <p:nvSpPr>
          <p:cNvPr id="4" name="Slide Number Placeholder 3"/>
          <p:cNvSpPr>
            <a:spLocks noGrp="1"/>
          </p:cNvSpPr>
          <p:nvPr>
            <p:ph type="sldNum" sz="quarter" idx="5"/>
          </p:nvPr>
        </p:nvSpPr>
        <p:spPr/>
        <p:txBody>
          <a:bodyPr/>
          <a:lstStyle/>
          <a:p>
            <a:fld id="{5CCE83EA-2AFD-3E40-8894-C734ED6AB643}" type="slidenum">
              <a:rPr lang="en-AU" smtClean="0"/>
              <a:t>18</a:t>
            </a:fld>
            <a:endParaRPr lang="en-AU"/>
          </a:p>
        </p:txBody>
      </p:sp>
    </p:spTree>
    <p:extLst>
      <p:ext uri="{BB962C8B-B14F-4D97-AF65-F5344CB8AC3E}">
        <p14:creationId xmlns:p14="http://schemas.microsoft.com/office/powerpoint/2010/main" val="3178451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AU" dirty="0"/>
              <a:t>Only include assumptions </a:t>
            </a:r>
            <a:r>
              <a:rPr lang="en-AU" i="1" dirty="0"/>
              <a:t>in standard form </a:t>
            </a:r>
            <a:r>
              <a:rPr lang="en-AU" dirty="0"/>
              <a:t>when an assignment explicitly asks you to!</a:t>
            </a:r>
          </a:p>
        </p:txBody>
      </p:sp>
      <p:sp>
        <p:nvSpPr>
          <p:cNvPr id="4" name="Slide Number Placeholder 3"/>
          <p:cNvSpPr>
            <a:spLocks noGrp="1"/>
          </p:cNvSpPr>
          <p:nvPr>
            <p:ph type="sldNum" sz="quarter" idx="5"/>
          </p:nvPr>
        </p:nvSpPr>
        <p:spPr/>
        <p:txBody>
          <a:bodyPr/>
          <a:lstStyle/>
          <a:p>
            <a:fld id="{5CCE83EA-2AFD-3E40-8894-C734ED6AB643}" type="slidenum">
              <a:rPr lang="en-AU" smtClean="0"/>
              <a:t>19</a:t>
            </a:fld>
            <a:endParaRPr lang="en-AU"/>
          </a:p>
        </p:txBody>
      </p:sp>
    </p:spTree>
    <p:extLst>
      <p:ext uri="{BB962C8B-B14F-4D97-AF65-F5344CB8AC3E}">
        <p14:creationId xmlns:p14="http://schemas.microsoft.com/office/powerpoint/2010/main" val="31831886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AU" dirty="0"/>
              <a:t>Only include assumptions </a:t>
            </a:r>
            <a:r>
              <a:rPr lang="en-AU" i="1" dirty="0"/>
              <a:t>in standard form </a:t>
            </a:r>
            <a:r>
              <a:rPr lang="en-AU" dirty="0"/>
              <a:t>when an assignment explicitly asks you to!</a:t>
            </a:r>
          </a:p>
        </p:txBody>
      </p:sp>
      <p:sp>
        <p:nvSpPr>
          <p:cNvPr id="4" name="Slide Number Placeholder 3"/>
          <p:cNvSpPr>
            <a:spLocks noGrp="1"/>
          </p:cNvSpPr>
          <p:nvPr>
            <p:ph type="sldNum" sz="quarter" idx="5"/>
          </p:nvPr>
        </p:nvSpPr>
        <p:spPr/>
        <p:txBody>
          <a:bodyPr/>
          <a:lstStyle/>
          <a:p>
            <a:fld id="{5CCE83EA-2AFD-3E40-8894-C734ED6AB643}" type="slidenum">
              <a:rPr lang="en-AU" smtClean="0"/>
              <a:t>20</a:t>
            </a:fld>
            <a:endParaRPr lang="en-AU"/>
          </a:p>
        </p:txBody>
      </p:sp>
    </p:spTree>
    <p:extLst>
      <p:ext uri="{BB962C8B-B14F-4D97-AF65-F5344CB8AC3E}">
        <p14:creationId xmlns:p14="http://schemas.microsoft.com/office/powerpoint/2010/main" val="1208856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AU" dirty="0"/>
              <a:t>Only include assumptions </a:t>
            </a:r>
            <a:r>
              <a:rPr lang="en-AU" i="1" dirty="0"/>
              <a:t>in standard form </a:t>
            </a:r>
            <a:r>
              <a:rPr lang="en-AU" dirty="0"/>
              <a:t>when an assignment explicitly asks you to!</a:t>
            </a:r>
          </a:p>
        </p:txBody>
      </p:sp>
      <p:sp>
        <p:nvSpPr>
          <p:cNvPr id="4" name="Slide Number Placeholder 3"/>
          <p:cNvSpPr>
            <a:spLocks noGrp="1"/>
          </p:cNvSpPr>
          <p:nvPr>
            <p:ph type="sldNum" sz="quarter" idx="5"/>
          </p:nvPr>
        </p:nvSpPr>
        <p:spPr/>
        <p:txBody>
          <a:bodyPr/>
          <a:lstStyle/>
          <a:p>
            <a:fld id="{5CCE83EA-2AFD-3E40-8894-C734ED6AB643}" type="slidenum">
              <a:rPr lang="en-AU" smtClean="0"/>
              <a:t>21</a:t>
            </a:fld>
            <a:endParaRPr lang="en-AU"/>
          </a:p>
        </p:txBody>
      </p:sp>
    </p:spTree>
    <p:extLst>
      <p:ext uri="{BB962C8B-B14F-4D97-AF65-F5344CB8AC3E}">
        <p14:creationId xmlns:p14="http://schemas.microsoft.com/office/powerpoint/2010/main" val="2615638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AU" dirty="0"/>
              <a:t>Only include assumptions </a:t>
            </a:r>
            <a:r>
              <a:rPr lang="en-AU" i="1" dirty="0"/>
              <a:t>in standard form </a:t>
            </a:r>
            <a:r>
              <a:rPr lang="en-AU" dirty="0"/>
              <a:t>when an assignment explicitly asks you to!</a:t>
            </a:r>
          </a:p>
        </p:txBody>
      </p:sp>
      <p:sp>
        <p:nvSpPr>
          <p:cNvPr id="4" name="Slide Number Placeholder 3"/>
          <p:cNvSpPr>
            <a:spLocks noGrp="1"/>
          </p:cNvSpPr>
          <p:nvPr>
            <p:ph type="sldNum" sz="quarter" idx="5"/>
          </p:nvPr>
        </p:nvSpPr>
        <p:spPr/>
        <p:txBody>
          <a:bodyPr/>
          <a:lstStyle/>
          <a:p>
            <a:fld id="{5CCE83EA-2AFD-3E40-8894-C734ED6AB643}" type="slidenum">
              <a:rPr lang="en-AU" smtClean="0"/>
              <a:t>22</a:t>
            </a:fld>
            <a:endParaRPr lang="en-AU"/>
          </a:p>
        </p:txBody>
      </p:sp>
    </p:spTree>
    <p:extLst>
      <p:ext uri="{BB962C8B-B14F-4D97-AF65-F5344CB8AC3E}">
        <p14:creationId xmlns:p14="http://schemas.microsoft.com/office/powerpoint/2010/main" val="13576920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AU" dirty="0"/>
              <a:t>Only include assumptions </a:t>
            </a:r>
            <a:r>
              <a:rPr lang="en-AU" i="1" dirty="0"/>
              <a:t>in standard form </a:t>
            </a:r>
            <a:r>
              <a:rPr lang="en-AU" dirty="0"/>
              <a:t>when an assignment explicitly asks you to!</a:t>
            </a:r>
          </a:p>
        </p:txBody>
      </p:sp>
      <p:sp>
        <p:nvSpPr>
          <p:cNvPr id="4" name="Slide Number Placeholder 3"/>
          <p:cNvSpPr>
            <a:spLocks noGrp="1"/>
          </p:cNvSpPr>
          <p:nvPr>
            <p:ph type="sldNum" sz="quarter" idx="5"/>
          </p:nvPr>
        </p:nvSpPr>
        <p:spPr/>
        <p:txBody>
          <a:bodyPr/>
          <a:lstStyle/>
          <a:p>
            <a:fld id="{5CCE83EA-2AFD-3E40-8894-C734ED6AB643}" type="slidenum">
              <a:rPr lang="en-AU" smtClean="0"/>
              <a:t>23</a:t>
            </a:fld>
            <a:endParaRPr lang="en-AU"/>
          </a:p>
        </p:txBody>
      </p:sp>
    </p:spTree>
    <p:extLst>
      <p:ext uri="{BB962C8B-B14F-4D97-AF65-F5344CB8AC3E}">
        <p14:creationId xmlns:p14="http://schemas.microsoft.com/office/powerpoint/2010/main" val="2844227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endParaRPr lang="en-AU" dirty="0"/>
          </a:p>
        </p:txBody>
      </p:sp>
      <p:sp>
        <p:nvSpPr>
          <p:cNvPr id="4" name="Slide Number Placeholder 3"/>
          <p:cNvSpPr>
            <a:spLocks noGrp="1"/>
          </p:cNvSpPr>
          <p:nvPr>
            <p:ph type="sldNum" sz="quarter" idx="5"/>
          </p:nvPr>
        </p:nvSpPr>
        <p:spPr/>
        <p:txBody>
          <a:bodyPr/>
          <a:lstStyle/>
          <a:p>
            <a:fld id="{5CCE83EA-2AFD-3E40-8894-C734ED6AB643}" type="slidenum">
              <a:rPr lang="en-AU" smtClean="0"/>
              <a:t>4</a:t>
            </a:fld>
            <a:endParaRPr lang="en-AU"/>
          </a:p>
        </p:txBody>
      </p:sp>
    </p:spTree>
    <p:extLst>
      <p:ext uri="{BB962C8B-B14F-4D97-AF65-F5344CB8AC3E}">
        <p14:creationId xmlns:p14="http://schemas.microsoft.com/office/powerpoint/2010/main" val="23648489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AU" dirty="0"/>
              <a:t>Only include assumptions </a:t>
            </a:r>
            <a:r>
              <a:rPr lang="en-AU" i="1" dirty="0"/>
              <a:t>in standard form </a:t>
            </a:r>
            <a:r>
              <a:rPr lang="en-AU" dirty="0"/>
              <a:t>when an assignment explicitly asks you to!</a:t>
            </a:r>
          </a:p>
        </p:txBody>
      </p:sp>
      <p:sp>
        <p:nvSpPr>
          <p:cNvPr id="4" name="Slide Number Placeholder 3"/>
          <p:cNvSpPr>
            <a:spLocks noGrp="1"/>
          </p:cNvSpPr>
          <p:nvPr>
            <p:ph type="sldNum" sz="quarter" idx="5"/>
          </p:nvPr>
        </p:nvSpPr>
        <p:spPr/>
        <p:txBody>
          <a:bodyPr/>
          <a:lstStyle/>
          <a:p>
            <a:fld id="{5CCE83EA-2AFD-3E40-8894-C734ED6AB643}" type="slidenum">
              <a:rPr lang="en-AU" smtClean="0"/>
              <a:t>24</a:t>
            </a:fld>
            <a:endParaRPr lang="en-AU"/>
          </a:p>
        </p:txBody>
      </p:sp>
    </p:spTree>
    <p:extLst>
      <p:ext uri="{BB962C8B-B14F-4D97-AF65-F5344CB8AC3E}">
        <p14:creationId xmlns:p14="http://schemas.microsoft.com/office/powerpoint/2010/main" val="2091177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AU" dirty="0"/>
              <a:t>Only include assumptions </a:t>
            </a:r>
            <a:r>
              <a:rPr lang="en-AU" i="1" dirty="0"/>
              <a:t>in standard form </a:t>
            </a:r>
            <a:r>
              <a:rPr lang="en-AU" dirty="0"/>
              <a:t>when an assignment explicitly asks you to!</a:t>
            </a:r>
          </a:p>
        </p:txBody>
      </p:sp>
      <p:sp>
        <p:nvSpPr>
          <p:cNvPr id="4" name="Slide Number Placeholder 3"/>
          <p:cNvSpPr>
            <a:spLocks noGrp="1"/>
          </p:cNvSpPr>
          <p:nvPr>
            <p:ph type="sldNum" sz="quarter" idx="5"/>
          </p:nvPr>
        </p:nvSpPr>
        <p:spPr/>
        <p:txBody>
          <a:bodyPr/>
          <a:lstStyle/>
          <a:p>
            <a:fld id="{5CCE83EA-2AFD-3E40-8894-C734ED6AB643}" type="slidenum">
              <a:rPr lang="en-AU" smtClean="0"/>
              <a:t>25</a:t>
            </a:fld>
            <a:endParaRPr lang="en-AU"/>
          </a:p>
        </p:txBody>
      </p:sp>
    </p:spTree>
    <p:extLst>
      <p:ext uri="{BB962C8B-B14F-4D97-AF65-F5344CB8AC3E}">
        <p14:creationId xmlns:p14="http://schemas.microsoft.com/office/powerpoint/2010/main" val="3902544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5CCE83EA-2AFD-3E40-8894-C734ED6AB643}" type="slidenum">
              <a:rPr lang="en-AU" smtClean="0"/>
              <a:pPr/>
              <a:t>6</a:t>
            </a:fld>
            <a:endParaRPr lang="en-AU" dirty="0"/>
          </a:p>
        </p:txBody>
      </p:sp>
    </p:spTree>
    <p:extLst>
      <p:ext uri="{BB962C8B-B14F-4D97-AF65-F5344CB8AC3E}">
        <p14:creationId xmlns:p14="http://schemas.microsoft.com/office/powerpoint/2010/main" val="27375426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adding assumptions in standard form</a:t>
            </a:r>
          </a:p>
        </p:txBody>
      </p:sp>
      <p:sp>
        <p:nvSpPr>
          <p:cNvPr id="4" name="Slide Number Placeholder 3"/>
          <p:cNvSpPr>
            <a:spLocks noGrp="1"/>
          </p:cNvSpPr>
          <p:nvPr>
            <p:ph type="sldNum" sz="quarter" idx="5"/>
          </p:nvPr>
        </p:nvSpPr>
        <p:spPr/>
        <p:txBody>
          <a:bodyPr/>
          <a:lstStyle/>
          <a:p>
            <a:fld id="{5CCE83EA-2AFD-3E40-8894-C734ED6AB643}" type="slidenum">
              <a:rPr lang="en-AU" smtClean="0"/>
              <a:pPr/>
              <a:t>8</a:t>
            </a:fld>
            <a:endParaRPr lang="en-AU" dirty="0"/>
          </a:p>
        </p:txBody>
      </p:sp>
    </p:spTree>
    <p:extLst>
      <p:ext uri="{BB962C8B-B14F-4D97-AF65-F5344CB8AC3E}">
        <p14:creationId xmlns:p14="http://schemas.microsoft.com/office/powerpoint/2010/main" val="3486164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lgn="l" rtl="0">
              <a:lnSpc>
                <a:spcPct val="100000"/>
              </a:lnSpc>
              <a:spcBef>
                <a:spcPts val="0"/>
              </a:spcBef>
              <a:spcAft>
                <a:spcPts val="0"/>
              </a:spcAft>
              <a:buSzPts val="1400"/>
              <a:buFontTx/>
              <a:buChar char="-"/>
            </a:pPr>
            <a:r>
              <a:rPr lang="en-AU" sz="1200" b="0" i="0" kern="1200" dirty="0">
                <a:solidFill>
                  <a:schemeClr val="tx1"/>
                </a:solidFill>
                <a:effectLst/>
                <a:latin typeface="Avenir Book" panose="02000503020000020003" pitchFamily="2" charset="0"/>
                <a:ea typeface="+mn-ea"/>
                <a:cs typeface="+mn-cs"/>
              </a:rPr>
              <a:t>Doesn’t this mean you are making your own job harder? </a:t>
            </a:r>
          </a:p>
          <a:p>
            <a:pPr marL="171450" lvl="0" indent="-171450" algn="l" rtl="0">
              <a:lnSpc>
                <a:spcPct val="100000"/>
              </a:lnSpc>
              <a:spcBef>
                <a:spcPts val="0"/>
              </a:spcBef>
              <a:spcAft>
                <a:spcPts val="0"/>
              </a:spcAft>
              <a:buSzPts val="1400"/>
              <a:buFontTx/>
              <a:buChar char="-"/>
            </a:pPr>
            <a:r>
              <a:rPr lang="en-AU" sz="1200" b="0" i="0" kern="1200" dirty="0">
                <a:solidFill>
                  <a:schemeClr val="tx1"/>
                </a:solidFill>
                <a:effectLst/>
                <a:latin typeface="Avenir Book" panose="02000503020000020003" pitchFamily="2" charset="0"/>
                <a:ea typeface="+mn-ea"/>
                <a:cs typeface="+mn-cs"/>
              </a:rPr>
              <a:t>No – remember your job is to be a </a:t>
            </a:r>
            <a:r>
              <a:rPr lang="en-AU" sz="1200" b="1" i="0" kern="1200" dirty="0">
                <a:solidFill>
                  <a:schemeClr val="tx1"/>
                </a:solidFill>
                <a:effectLst/>
                <a:latin typeface="Avenir Book" panose="02000503020000020003" pitchFamily="2" charset="0"/>
                <a:ea typeface="+mn-ea"/>
                <a:cs typeface="+mn-cs"/>
              </a:rPr>
              <a:t>scout</a:t>
            </a:r>
            <a:r>
              <a:rPr lang="en-AU" sz="1200" b="0" i="0" kern="1200" dirty="0">
                <a:solidFill>
                  <a:schemeClr val="tx1"/>
                </a:solidFill>
                <a:effectLst/>
                <a:latin typeface="Avenir Book" panose="02000503020000020003" pitchFamily="2" charset="0"/>
                <a:ea typeface="+mn-ea"/>
                <a:cs typeface="+mn-cs"/>
              </a:rPr>
              <a:t> – to get closer to the truth of matters, not just to defend your beliefs because they are your beliefs.</a:t>
            </a:r>
          </a:p>
          <a:p>
            <a:pPr marL="171450" lvl="0" indent="-171450" algn="l" rtl="0">
              <a:lnSpc>
                <a:spcPct val="100000"/>
              </a:lnSpc>
              <a:spcBef>
                <a:spcPts val="0"/>
              </a:spcBef>
              <a:spcAft>
                <a:spcPts val="0"/>
              </a:spcAft>
              <a:buSzPts val="1400"/>
              <a:buFontTx/>
              <a:buChar char="-"/>
            </a:pPr>
            <a:r>
              <a:rPr lang="en-AU" sz="1200" b="0" i="0" kern="1200" dirty="0">
                <a:solidFill>
                  <a:schemeClr val="tx1"/>
                </a:solidFill>
                <a:effectLst/>
                <a:latin typeface="Avenir Book" panose="02000503020000020003" pitchFamily="2" charset="0"/>
                <a:ea typeface="+mn-ea"/>
                <a:cs typeface="+mn-cs"/>
              </a:rPr>
              <a:t>Secondly, even if you do still reject the conclusion of someone’s argument, counterintuitively, extending the principle of charity is a good argumentative strategy.</a:t>
            </a:r>
          </a:p>
          <a:p>
            <a:pPr marL="171450" lvl="0" indent="-171450" algn="l" rtl="0">
              <a:lnSpc>
                <a:spcPct val="100000"/>
              </a:lnSpc>
              <a:spcBef>
                <a:spcPts val="0"/>
              </a:spcBef>
              <a:spcAft>
                <a:spcPts val="0"/>
              </a:spcAft>
              <a:buSzPts val="1400"/>
              <a:buFontTx/>
              <a:buChar char="-"/>
            </a:pPr>
            <a:r>
              <a:rPr lang="en-AU" sz="1200" b="0" i="0" kern="1200" dirty="0">
                <a:solidFill>
                  <a:schemeClr val="tx1"/>
                </a:solidFill>
                <a:effectLst/>
                <a:latin typeface="Avenir Book" panose="02000503020000020003" pitchFamily="2" charset="0"/>
                <a:ea typeface="+mn-ea"/>
                <a:cs typeface="+mn-cs"/>
              </a:rPr>
              <a:t>if you successfully attack a strong argument, your criticism is hard to refute. </a:t>
            </a:r>
          </a:p>
          <a:p>
            <a:pPr marL="171450" lvl="0" indent="-171450" algn="l" rtl="0">
              <a:lnSpc>
                <a:spcPct val="100000"/>
              </a:lnSpc>
              <a:spcBef>
                <a:spcPts val="0"/>
              </a:spcBef>
              <a:spcAft>
                <a:spcPts val="0"/>
              </a:spcAft>
              <a:buSzPts val="1400"/>
              <a:buFontTx/>
              <a:buChar char="-"/>
            </a:pPr>
            <a:r>
              <a:rPr lang="en-AU" sz="1200" b="0" i="0" kern="1200" dirty="0">
                <a:solidFill>
                  <a:schemeClr val="tx1"/>
                </a:solidFill>
                <a:effectLst/>
                <a:latin typeface="Avenir Book" panose="02000503020000020003" pitchFamily="2" charset="0"/>
                <a:ea typeface="+mn-ea"/>
                <a:cs typeface="+mn-cs"/>
              </a:rPr>
              <a:t>By contrast, if you attack a strawman, your criticism is virtually irrelevant</a:t>
            </a:r>
            <a:endParaRPr lang="en-AU" dirty="0"/>
          </a:p>
        </p:txBody>
      </p:sp>
      <p:sp>
        <p:nvSpPr>
          <p:cNvPr id="4" name="Slide Number Placeholder 3"/>
          <p:cNvSpPr>
            <a:spLocks noGrp="1"/>
          </p:cNvSpPr>
          <p:nvPr>
            <p:ph type="sldNum" sz="quarter" idx="5"/>
          </p:nvPr>
        </p:nvSpPr>
        <p:spPr/>
        <p:txBody>
          <a:bodyPr/>
          <a:lstStyle/>
          <a:p>
            <a:fld id="{5CCE83EA-2AFD-3E40-8894-C734ED6AB643}" type="slidenum">
              <a:rPr lang="en-AU" smtClean="0"/>
              <a:t>9</a:t>
            </a:fld>
            <a:endParaRPr lang="en-AU"/>
          </a:p>
        </p:txBody>
      </p:sp>
    </p:spTree>
    <p:extLst>
      <p:ext uri="{BB962C8B-B14F-4D97-AF65-F5344CB8AC3E}">
        <p14:creationId xmlns:p14="http://schemas.microsoft.com/office/powerpoint/2010/main" val="2509758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lgn="l" rtl="0">
              <a:lnSpc>
                <a:spcPct val="100000"/>
              </a:lnSpc>
              <a:spcBef>
                <a:spcPts val="0"/>
              </a:spcBef>
              <a:spcAft>
                <a:spcPts val="0"/>
              </a:spcAft>
              <a:buSzPts val="1400"/>
              <a:buFontTx/>
              <a:buChar char="-"/>
            </a:pPr>
            <a:r>
              <a:rPr lang="en-AU" dirty="0"/>
              <a:t>A sound argument requires true premises</a:t>
            </a:r>
          </a:p>
          <a:p>
            <a:pPr marL="171450" lvl="0" indent="-171450" algn="l" rtl="0">
              <a:lnSpc>
                <a:spcPct val="100000"/>
              </a:lnSpc>
              <a:spcBef>
                <a:spcPts val="0"/>
              </a:spcBef>
              <a:spcAft>
                <a:spcPts val="0"/>
              </a:spcAft>
              <a:buSzPts val="1400"/>
              <a:buFontTx/>
              <a:buChar char="-"/>
            </a:pPr>
            <a:r>
              <a:rPr lang="en-AU" dirty="0"/>
              <a:t>Assumptions are just another kind of premise (hence we call them “implicit/unstated premises”)</a:t>
            </a:r>
          </a:p>
          <a:p>
            <a:pPr marL="171450" lvl="0" indent="-171450" algn="l" rtl="0">
              <a:lnSpc>
                <a:spcPct val="100000"/>
              </a:lnSpc>
              <a:spcBef>
                <a:spcPts val="0"/>
              </a:spcBef>
              <a:spcAft>
                <a:spcPts val="0"/>
              </a:spcAft>
              <a:buSzPts val="1400"/>
              <a:buFontTx/>
              <a:buChar char="-"/>
            </a:pPr>
            <a:r>
              <a:rPr lang="en-AU" dirty="0"/>
              <a:t>So we need to check whether they’re true too!</a:t>
            </a:r>
          </a:p>
        </p:txBody>
      </p:sp>
      <p:sp>
        <p:nvSpPr>
          <p:cNvPr id="4" name="Slide Number Placeholder 3"/>
          <p:cNvSpPr>
            <a:spLocks noGrp="1"/>
          </p:cNvSpPr>
          <p:nvPr>
            <p:ph type="sldNum" sz="quarter" idx="5"/>
          </p:nvPr>
        </p:nvSpPr>
        <p:spPr/>
        <p:txBody>
          <a:bodyPr/>
          <a:lstStyle/>
          <a:p>
            <a:fld id="{5CCE83EA-2AFD-3E40-8894-C734ED6AB643}" type="slidenum">
              <a:rPr lang="en-AU" smtClean="0"/>
              <a:t>10</a:t>
            </a:fld>
            <a:endParaRPr lang="en-AU"/>
          </a:p>
        </p:txBody>
      </p:sp>
    </p:spTree>
    <p:extLst>
      <p:ext uri="{BB962C8B-B14F-4D97-AF65-F5344CB8AC3E}">
        <p14:creationId xmlns:p14="http://schemas.microsoft.com/office/powerpoint/2010/main" val="27692621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endParaRPr lang="en-AU" dirty="0"/>
          </a:p>
        </p:txBody>
      </p:sp>
      <p:sp>
        <p:nvSpPr>
          <p:cNvPr id="4" name="Slide Number Placeholder 3"/>
          <p:cNvSpPr>
            <a:spLocks noGrp="1"/>
          </p:cNvSpPr>
          <p:nvPr>
            <p:ph type="sldNum" sz="quarter" idx="5"/>
          </p:nvPr>
        </p:nvSpPr>
        <p:spPr/>
        <p:txBody>
          <a:bodyPr/>
          <a:lstStyle/>
          <a:p>
            <a:fld id="{5CCE83EA-2AFD-3E40-8894-C734ED6AB643}" type="slidenum">
              <a:rPr lang="en-AU" smtClean="0"/>
              <a:t>11</a:t>
            </a:fld>
            <a:endParaRPr lang="en-AU"/>
          </a:p>
        </p:txBody>
      </p:sp>
    </p:spTree>
    <p:extLst>
      <p:ext uri="{BB962C8B-B14F-4D97-AF65-F5344CB8AC3E}">
        <p14:creationId xmlns:p14="http://schemas.microsoft.com/office/powerpoint/2010/main" val="3174234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kern="1200" dirty="0">
                <a:solidFill>
                  <a:schemeClr val="tx1"/>
                </a:solidFill>
                <a:effectLst/>
                <a:latin typeface="Avenir Book" panose="02000503020000020003" pitchFamily="2" charset="0"/>
                <a:ea typeface="+mn-ea"/>
                <a:cs typeface="+mn-cs"/>
              </a:rPr>
              <a:t>Substantive conclusions hardly ever follow from a single premise; it usually requires two or more premises working together to get to a conclusion.</a:t>
            </a:r>
          </a:p>
          <a:p>
            <a:r>
              <a:rPr lang="en-AU" sz="1200" b="0" i="0" kern="1200" dirty="0">
                <a:solidFill>
                  <a:schemeClr val="tx1"/>
                </a:solidFill>
                <a:effectLst/>
                <a:latin typeface="Avenir Book" panose="02000503020000020003" pitchFamily="2" charset="0"/>
                <a:ea typeface="+mn-ea"/>
                <a:cs typeface="+mn-cs"/>
              </a:rPr>
              <a:t>Just a rule of thumb</a:t>
            </a:r>
          </a:p>
          <a:p>
            <a:pPr marL="171450" indent="-171450">
              <a:buFontTx/>
              <a:buChar char="-"/>
            </a:pPr>
            <a:r>
              <a:rPr lang="en-AU" sz="1200" b="0" i="0" kern="1200" dirty="0">
                <a:solidFill>
                  <a:schemeClr val="tx1"/>
                </a:solidFill>
                <a:effectLst/>
                <a:latin typeface="Avenir Book" panose="02000503020000020003" pitchFamily="2" charset="0"/>
                <a:ea typeface="+mn-ea"/>
                <a:cs typeface="+mn-cs"/>
              </a:rPr>
              <a:t>Sometimes an argument with a single premise doesn’t depend on an assumption.</a:t>
            </a:r>
          </a:p>
          <a:p>
            <a:pPr marL="171450" indent="-171450">
              <a:buFontTx/>
              <a:buChar char="-"/>
            </a:pPr>
            <a:r>
              <a:rPr lang="en-AU" dirty="0"/>
              <a:t>An argument could have multiple premises and still depend on an assumption.</a:t>
            </a:r>
          </a:p>
          <a:p>
            <a:endParaRPr lang="en-AU" dirty="0"/>
          </a:p>
        </p:txBody>
      </p:sp>
      <p:sp>
        <p:nvSpPr>
          <p:cNvPr id="4" name="Slide Number Placeholder 3"/>
          <p:cNvSpPr>
            <a:spLocks noGrp="1"/>
          </p:cNvSpPr>
          <p:nvPr>
            <p:ph type="sldNum" sz="quarter" idx="5"/>
          </p:nvPr>
        </p:nvSpPr>
        <p:spPr/>
        <p:txBody>
          <a:bodyPr/>
          <a:lstStyle/>
          <a:p>
            <a:fld id="{5CCE83EA-2AFD-3E40-8894-C734ED6AB643}" type="slidenum">
              <a:rPr lang="en-AU" smtClean="0"/>
              <a:pPr/>
              <a:t>12</a:t>
            </a:fld>
            <a:endParaRPr lang="en-AU" dirty="0"/>
          </a:p>
        </p:txBody>
      </p:sp>
    </p:spTree>
    <p:extLst>
      <p:ext uri="{BB962C8B-B14F-4D97-AF65-F5344CB8AC3E}">
        <p14:creationId xmlns:p14="http://schemas.microsoft.com/office/powerpoint/2010/main" val="2978483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5CCE83EA-2AFD-3E40-8894-C734ED6AB643}" type="slidenum">
              <a:rPr lang="en-AU" smtClean="0"/>
              <a:pPr/>
              <a:t>13</a:t>
            </a:fld>
            <a:endParaRPr lang="en-AU" dirty="0"/>
          </a:p>
        </p:txBody>
      </p:sp>
    </p:spTree>
    <p:extLst>
      <p:ext uri="{BB962C8B-B14F-4D97-AF65-F5344CB8AC3E}">
        <p14:creationId xmlns:p14="http://schemas.microsoft.com/office/powerpoint/2010/main" val="3139065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77F60-D58D-D84A-80BD-68D721E1662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AU"/>
          </a:p>
        </p:txBody>
      </p:sp>
      <p:sp>
        <p:nvSpPr>
          <p:cNvPr id="3" name="Subtitle 2">
            <a:extLst>
              <a:ext uri="{FF2B5EF4-FFF2-40B4-BE49-F238E27FC236}">
                <a16:creationId xmlns:a16="http://schemas.microsoft.com/office/drawing/2014/main" id="{B1345C3E-06C8-1047-9EA1-C018F92468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U"/>
          </a:p>
        </p:txBody>
      </p:sp>
      <p:sp>
        <p:nvSpPr>
          <p:cNvPr id="4" name="Date Placeholder 3">
            <a:extLst>
              <a:ext uri="{FF2B5EF4-FFF2-40B4-BE49-F238E27FC236}">
                <a16:creationId xmlns:a16="http://schemas.microsoft.com/office/drawing/2014/main" id="{C9AB995D-432B-C149-8CA7-87E8975AE60C}"/>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5" name="Footer Placeholder 4">
            <a:extLst>
              <a:ext uri="{FF2B5EF4-FFF2-40B4-BE49-F238E27FC236}">
                <a16:creationId xmlns:a16="http://schemas.microsoft.com/office/drawing/2014/main" id="{F76077FC-BB08-3444-8787-A9337C2735F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43199A4-160B-9D4C-9C9E-8D16515DEADA}"/>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1822304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32716-1241-654C-8CDA-8AA71D49C463}"/>
              </a:ext>
            </a:extLst>
          </p:cNvPr>
          <p:cNvSpPr>
            <a:spLocks noGrp="1"/>
          </p:cNvSpPr>
          <p:nvPr>
            <p:ph type="title"/>
          </p:nvPr>
        </p:nvSpPr>
        <p:spPr/>
        <p:txBody>
          <a:bodyPr/>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6F8A9864-413B-F24E-B16F-08EA74C852A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E9961A9B-8B18-A041-AA61-F0D19667F215}"/>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5" name="Footer Placeholder 4">
            <a:extLst>
              <a:ext uri="{FF2B5EF4-FFF2-40B4-BE49-F238E27FC236}">
                <a16:creationId xmlns:a16="http://schemas.microsoft.com/office/drawing/2014/main" id="{921E8874-1C97-0F49-A0D7-1E571B11FB3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C8662D2-4927-0A47-BFA4-3E8FE0363F07}"/>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770721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C0CC0C-6080-6E4B-A98D-C6A44993AC7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D049274E-2A99-8C4F-ACE0-C5DE743DE96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7BD89047-533D-7B42-BC8B-466831475272}"/>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5" name="Footer Placeholder 4">
            <a:extLst>
              <a:ext uri="{FF2B5EF4-FFF2-40B4-BE49-F238E27FC236}">
                <a16:creationId xmlns:a16="http://schemas.microsoft.com/office/drawing/2014/main" id="{17BE999F-B598-A743-8FCC-0E1173B52E7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6EE5097-0898-2C41-B232-A399DBD0B4CD}"/>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34779802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628CD-421A-C647-98DC-DA0DF510A0DE}"/>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89025A48-5254-1345-AD14-6CBA4B9E9BC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FA95C851-96A7-1F40-919E-C025B3FD930E}"/>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5" name="Footer Placeholder 4">
            <a:extLst>
              <a:ext uri="{FF2B5EF4-FFF2-40B4-BE49-F238E27FC236}">
                <a16:creationId xmlns:a16="http://schemas.microsoft.com/office/drawing/2014/main" id="{C161F8F7-D93D-B043-A152-F78C04B3761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7E37833-69FB-1A4A-948D-FDEF2253CE72}"/>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3304262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73D84-DE3F-6A43-AF73-877241E5776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AU"/>
          </a:p>
        </p:txBody>
      </p:sp>
      <p:sp>
        <p:nvSpPr>
          <p:cNvPr id="3" name="Text Placeholder 2">
            <a:extLst>
              <a:ext uri="{FF2B5EF4-FFF2-40B4-BE49-F238E27FC236}">
                <a16:creationId xmlns:a16="http://schemas.microsoft.com/office/drawing/2014/main" id="{D962D933-A20A-384C-8155-FD02CD1870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66F0DF3-4F64-6044-A08E-3DBDDE3DC4D1}"/>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5" name="Footer Placeholder 4">
            <a:extLst>
              <a:ext uri="{FF2B5EF4-FFF2-40B4-BE49-F238E27FC236}">
                <a16:creationId xmlns:a16="http://schemas.microsoft.com/office/drawing/2014/main" id="{A9C91868-0E74-7941-A49B-6FA3158020C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4058403-DBB6-9F4B-A598-C042E95FBE30}"/>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366423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46D68-7568-B846-902C-81E83137B564}"/>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F160A681-CEEC-FF47-B82A-3D22C13260C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Content Placeholder 3">
            <a:extLst>
              <a:ext uri="{FF2B5EF4-FFF2-40B4-BE49-F238E27FC236}">
                <a16:creationId xmlns:a16="http://schemas.microsoft.com/office/drawing/2014/main" id="{65359E51-24FA-5C48-ACBA-9B680F48B05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Date Placeholder 4">
            <a:extLst>
              <a:ext uri="{FF2B5EF4-FFF2-40B4-BE49-F238E27FC236}">
                <a16:creationId xmlns:a16="http://schemas.microsoft.com/office/drawing/2014/main" id="{92968FF9-913F-FB46-BFC6-586297B99941}"/>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6" name="Footer Placeholder 5">
            <a:extLst>
              <a:ext uri="{FF2B5EF4-FFF2-40B4-BE49-F238E27FC236}">
                <a16:creationId xmlns:a16="http://schemas.microsoft.com/office/drawing/2014/main" id="{3FB816A6-5A3D-E144-A703-39FEE9A98629}"/>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D3EED9A-924E-354C-9A77-CE78D4153380}"/>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759807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0B124-9641-BA4E-8C17-947911F50738}"/>
              </a:ext>
            </a:extLst>
          </p:cNvPr>
          <p:cNvSpPr>
            <a:spLocks noGrp="1"/>
          </p:cNvSpPr>
          <p:nvPr>
            <p:ph type="title"/>
          </p:nvPr>
        </p:nvSpPr>
        <p:spPr>
          <a:xfrm>
            <a:off x="839788" y="365125"/>
            <a:ext cx="10515600" cy="1325563"/>
          </a:xfrm>
        </p:spPr>
        <p:txBody>
          <a:bodyPr/>
          <a:lstStyle/>
          <a:p>
            <a:r>
              <a:rPr lang="en-GB"/>
              <a:t>Click to edit Master title style</a:t>
            </a:r>
            <a:endParaRPr lang="en-AU"/>
          </a:p>
        </p:txBody>
      </p:sp>
      <p:sp>
        <p:nvSpPr>
          <p:cNvPr id="3" name="Text Placeholder 2">
            <a:extLst>
              <a:ext uri="{FF2B5EF4-FFF2-40B4-BE49-F238E27FC236}">
                <a16:creationId xmlns:a16="http://schemas.microsoft.com/office/drawing/2014/main" id="{FBED92FE-78A0-CF40-8306-B624C409AF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B80F185-2242-934E-BD13-254EC51266E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Text Placeholder 4">
            <a:extLst>
              <a:ext uri="{FF2B5EF4-FFF2-40B4-BE49-F238E27FC236}">
                <a16:creationId xmlns:a16="http://schemas.microsoft.com/office/drawing/2014/main" id="{10A08DC0-805A-BD4D-BEE8-F97B82C68C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5C58D98-8FDE-4243-8722-6DAAE9D89BE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7" name="Date Placeholder 6">
            <a:extLst>
              <a:ext uri="{FF2B5EF4-FFF2-40B4-BE49-F238E27FC236}">
                <a16:creationId xmlns:a16="http://schemas.microsoft.com/office/drawing/2014/main" id="{087D52DC-98BE-5D41-A905-CDF6FB30D613}"/>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8" name="Footer Placeholder 7">
            <a:extLst>
              <a:ext uri="{FF2B5EF4-FFF2-40B4-BE49-F238E27FC236}">
                <a16:creationId xmlns:a16="http://schemas.microsoft.com/office/drawing/2014/main" id="{58B68205-F500-C84B-880C-F79B8C63E2A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8F3C956D-5865-1A44-8E83-6F3AE7A9E630}"/>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38171010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0036B-0FE2-8A41-A2CD-369A41B167D4}"/>
              </a:ext>
            </a:extLst>
          </p:cNvPr>
          <p:cNvSpPr>
            <a:spLocks noGrp="1"/>
          </p:cNvSpPr>
          <p:nvPr>
            <p:ph type="title"/>
          </p:nvPr>
        </p:nvSpPr>
        <p:spPr/>
        <p:txBody>
          <a:bodyPr/>
          <a:lstStyle/>
          <a:p>
            <a:r>
              <a:rPr lang="en-GB"/>
              <a:t>Click to edit Master title style</a:t>
            </a:r>
            <a:endParaRPr lang="en-AU"/>
          </a:p>
        </p:txBody>
      </p:sp>
      <p:sp>
        <p:nvSpPr>
          <p:cNvPr id="3" name="Date Placeholder 2">
            <a:extLst>
              <a:ext uri="{FF2B5EF4-FFF2-40B4-BE49-F238E27FC236}">
                <a16:creationId xmlns:a16="http://schemas.microsoft.com/office/drawing/2014/main" id="{8AEBDFB6-AA43-A444-9847-0524FE93EC84}"/>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4" name="Footer Placeholder 3">
            <a:extLst>
              <a:ext uri="{FF2B5EF4-FFF2-40B4-BE49-F238E27FC236}">
                <a16:creationId xmlns:a16="http://schemas.microsoft.com/office/drawing/2014/main" id="{1F5B2A8B-FAC6-C54F-B3C3-853909AFE24B}"/>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B3D1F89B-171A-CA42-8C53-48FF6DC3F443}"/>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977037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D84194-9FD4-CD49-9120-7AE661F0F7EC}"/>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3" name="Footer Placeholder 2">
            <a:extLst>
              <a:ext uri="{FF2B5EF4-FFF2-40B4-BE49-F238E27FC236}">
                <a16:creationId xmlns:a16="http://schemas.microsoft.com/office/drawing/2014/main" id="{841F2D1B-2427-0C49-8BE4-472FF582AE3B}"/>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77F4BB28-398A-0847-94FE-A4E2237B58E8}"/>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989322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52061-E832-2747-982F-0E532EDAB00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Content Placeholder 2">
            <a:extLst>
              <a:ext uri="{FF2B5EF4-FFF2-40B4-BE49-F238E27FC236}">
                <a16:creationId xmlns:a16="http://schemas.microsoft.com/office/drawing/2014/main" id="{10FEC16D-F089-3942-8D65-23DE8AAC98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Text Placeholder 3">
            <a:extLst>
              <a:ext uri="{FF2B5EF4-FFF2-40B4-BE49-F238E27FC236}">
                <a16:creationId xmlns:a16="http://schemas.microsoft.com/office/drawing/2014/main" id="{66DC13A9-B709-2A4C-A296-34CF10A55A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785EA10-BC72-9B48-B93E-33DCE88F4D6D}"/>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6" name="Footer Placeholder 5">
            <a:extLst>
              <a:ext uri="{FF2B5EF4-FFF2-40B4-BE49-F238E27FC236}">
                <a16:creationId xmlns:a16="http://schemas.microsoft.com/office/drawing/2014/main" id="{1D1D73E6-15D6-6149-8A1E-A5F2F8BECC10}"/>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309CDCC-93C8-0C4D-96E9-ADE4546CF3BA}"/>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11862659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854D2-4EEE-2742-A405-5A1E92CFB3A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Picture Placeholder 2">
            <a:extLst>
              <a:ext uri="{FF2B5EF4-FFF2-40B4-BE49-F238E27FC236}">
                <a16:creationId xmlns:a16="http://schemas.microsoft.com/office/drawing/2014/main" id="{F4411C13-789B-4946-96DB-A2C5DD3FCC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7D4504A7-2008-9D41-B081-CB6BE79262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DCC3577-F8B9-1149-ADEB-FC6ECEE77BEB}"/>
              </a:ext>
            </a:extLst>
          </p:cNvPr>
          <p:cNvSpPr>
            <a:spLocks noGrp="1"/>
          </p:cNvSpPr>
          <p:nvPr>
            <p:ph type="dt" sz="half" idx="10"/>
          </p:nvPr>
        </p:nvSpPr>
        <p:spPr/>
        <p:txBody>
          <a:bodyPr/>
          <a:lstStyle/>
          <a:p>
            <a:fld id="{8B817983-11D4-424B-AFB4-C471ECBC91EF}" type="datetimeFigureOut">
              <a:rPr lang="en-AU" smtClean="0"/>
              <a:t>16/3/2023</a:t>
            </a:fld>
            <a:endParaRPr lang="en-AU"/>
          </a:p>
        </p:txBody>
      </p:sp>
      <p:sp>
        <p:nvSpPr>
          <p:cNvPr id="6" name="Footer Placeholder 5">
            <a:extLst>
              <a:ext uri="{FF2B5EF4-FFF2-40B4-BE49-F238E27FC236}">
                <a16:creationId xmlns:a16="http://schemas.microsoft.com/office/drawing/2014/main" id="{5B6295CA-9058-6345-B2A9-D08974D5ACC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FADE128-5348-1C4F-B1A6-C3A2A3B1784C}"/>
              </a:ext>
            </a:extLst>
          </p:cNvPr>
          <p:cNvSpPr>
            <a:spLocks noGrp="1"/>
          </p:cNvSpPr>
          <p:nvPr>
            <p:ph type="sldNum" sz="quarter" idx="12"/>
          </p:nvPr>
        </p:nvSpPr>
        <p:spPr/>
        <p:txBody>
          <a:bodyPr/>
          <a:lstStyle/>
          <a:p>
            <a:fld id="{4291565A-1AD0-8545-B6A9-35BDB61D7054}" type="slidenum">
              <a:rPr lang="en-AU" smtClean="0"/>
              <a:t>‹#›</a:t>
            </a:fld>
            <a:endParaRPr lang="en-AU"/>
          </a:p>
        </p:txBody>
      </p:sp>
    </p:spTree>
    <p:extLst>
      <p:ext uri="{BB962C8B-B14F-4D97-AF65-F5344CB8AC3E}">
        <p14:creationId xmlns:p14="http://schemas.microsoft.com/office/powerpoint/2010/main" val="959397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122188-6356-CC4B-BFD0-174323E743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dirty="0"/>
              <a:t>Click to edit Master title style</a:t>
            </a:r>
            <a:endParaRPr lang="en-AU" dirty="0"/>
          </a:p>
        </p:txBody>
      </p:sp>
      <p:sp>
        <p:nvSpPr>
          <p:cNvPr id="3" name="Text Placeholder 2">
            <a:extLst>
              <a:ext uri="{FF2B5EF4-FFF2-40B4-BE49-F238E27FC236}">
                <a16:creationId xmlns:a16="http://schemas.microsoft.com/office/drawing/2014/main" id="{CBF9D71F-CE76-AB40-ACB2-92CC0BA181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AU" dirty="0"/>
          </a:p>
        </p:txBody>
      </p:sp>
      <p:sp>
        <p:nvSpPr>
          <p:cNvPr id="4" name="Date Placeholder 3">
            <a:extLst>
              <a:ext uri="{FF2B5EF4-FFF2-40B4-BE49-F238E27FC236}">
                <a16:creationId xmlns:a16="http://schemas.microsoft.com/office/drawing/2014/main" id="{F0270A25-E764-C646-A5B1-81D166AD0E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Avenir Book" panose="02000503020000020003" pitchFamily="2" charset="0"/>
              </a:defRPr>
            </a:lvl1pPr>
          </a:lstStyle>
          <a:p>
            <a:fld id="{8B817983-11D4-424B-AFB4-C471ECBC91EF}" type="datetimeFigureOut">
              <a:rPr lang="en-AU" smtClean="0"/>
              <a:pPr/>
              <a:t>16/3/2023</a:t>
            </a:fld>
            <a:endParaRPr lang="en-AU" dirty="0"/>
          </a:p>
        </p:txBody>
      </p:sp>
      <p:sp>
        <p:nvSpPr>
          <p:cNvPr id="5" name="Footer Placeholder 4">
            <a:extLst>
              <a:ext uri="{FF2B5EF4-FFF2-40B4-BE49-F238E27FC236}">
                <a16:creationId xmlns:a16="http://schemas.microsoft.com/office/drawing/2014/main" id="{F27045D9-3AF6-6D48-BE71-70C782E0FC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Avenir Book" panose="02000503020000020003" pitchFamily="2" charset="0"/>
              </a:defRPr>
            </a:lvl1pPr>
          </a:lstStyle>
          <a:p>
            <a:endParaRPr lang="en-AU" dirty="0"/>
          </a:p>
        </p:txBody>
      </p:sp>
      <p:sp>
        <p:nvSpPr>
          <p:cNvPr id="6" name="Slide Number Placeholder 5">
            <a:extLst>
              <a:ext uri="{FF2B5EF4-FFF2-40B4-BE49-F238E27FC236}">
                <a16:creationId xmlns:a16="http://schemas.microsoft.com/office/drawing/2014/main" id="{A8500A6A-48E2-5349-8EF8-F2C1EC4A45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Avenir Book" panose="02000503020000020003" pitchFamily="2" charset="0"/>
              </a:defRPr>
            </a:lvl1pPr>
          </a:lstStyle>
          <a:p>
            <a:fld id="{4291565A-1AD0-8545-B6A9-35BDB61D7054}" type="slidenum">
              <a:rPr lang="en-AU" smtClean="0"/>
              <a:pPr/>
              <a:t>‹#›</a:t>
            </a:fld>
            <a:endParaRPr lang="en-AU" dirty="0"/>
          </a:p>
        </p:txBody>
      </p:sp>
    </p:spTree>
    <p:extLst>
      <p:ext uri="{BB962C8B-B14F-4D97-AF65-F5344CB8AC3E}">
        <p14:creationId xmlns:p14="http://schemas.microsoft.com/office/powerpoint/2010/main" val="3282217041"/>
      </p:ext>
    </p:extLst>
  </p:cSld>
  <p:clrMap bg1="lt1" tx1="dk1" bg2="lt2" tx2="dk2" accent1="accent1" accent2="accent2" accent3="accent3" accent4="accent4" accent5="accent5" accent6="accent6" hlink="hlink" folHlink="folHlink"/>
  <p:sldLayoutIdLst>
    <p:sldLayoutId id="2147484419" r:id="rId1"/>
    <p:sldLayoutId id="2147484420" r:id="rId2"/>
    <p:sldLayoutId id="2147484421" r:id="rId3"/>
    <p:sldLayoutId id="2147484422" r:id="rId4"/>
    <p:sldLayoutId id="2147484423" r:id="rId5"/>
    <p:sldLayoutId id="2147484424" r:id="rId6"/>
    <p:sldLayoutId id="2147484425" r:id="rId7"/>
    <p:sldLayoutId id="2147484426" r:id="rId8"/>
    <p:sldLayoutId id="2147484427" r:id="rId9"/>
    <p:sldLayoutId id="2147484428" r:id="rId10"/>
    <p:sldLayoutId id="2147484429" r:id="rId11"/>
  </p:sldLayoutIdLst>
  <p:txStyles>
    <p:titleStyle>
      <a:lvl1pPr algn="l" defTabSz="914400" rtl="0" eaLnBrk="1" latinLnBrk="0" hangingPunct="1">
        <a:lnSpc>
          <a:spcPct val="90000"/>
        </a:lnSpc>
        <a:spcBef>
          <a:spcPct val="0"/>
        </a:spcBef>
        <a:buNone/>
        <a:defRPr sz="4400" b="0" i="0" kern="1200">
          <a:solidFill>
            <a:schemeClr val="tx1"/>
          </a:solidFill>
          <a:latin typeface="Avenir Book" panose="02000503020000020003"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sv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677BAFB-3BD3-41BB-9107-FAE224AE2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E6823A9B-C188-42D4-847C-3AD928DB1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42784" y="253140"/>
            <a:ext cx="6184555" cy="6184555"/>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34B557F3-1A0C-4749-A6DB-EAC082DF3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4848" y="253140"/>
            <a:ext cx="6184555" cy="6184555"/>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sp>
        <p:nvSpPr>
          <p:cNvPr id="14" name="Oval 13">
            <a:extLst>
              <a:ext uri="{FF2B5EF4-FFF2-40B4-BE49-F238E27FC236}">
                <a16:creationId xmlns:a16="http://schemas.microsoft.com/office/drawing/2014/main" id="{55D55AA6-3751-494F-868A-DCEDC5CE82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03723" y="136525"/>
            <a:ext cx="6184555" cy="6184555"/>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13CCEDF-4EAB-354D-BF0B-43BA961680AF}"/>
              </a:ext>
            </a:extLst>
          </p:cNvPr>
          <p:cNvSpPr>
            <a:spLocks noGrp="1"/>
          </p:cNvSpPr>
          <p:nvPr>
            <p:ph type="ctrTitle"/>
          </p:nvPr>
        </p:nvSpPr>
        <p:spPr>
          <a:xfrm>
            <a:off x="3581400" y="965580"/>
            <a:ext cx="5204489" cy="3160593"/>
          </a:xfrm>
        </p:spPr>
        <p:txBody>
          <a:bodyPr>
            <a:normAutofit/>
          </a:bodyPr>
          <a:lstStyle/>
          <a:p>
            <a:r>
              <a:rPr lang="en-AU" sz="5400" dirty="0">
                <a:solidFill>
                  <a:schemeClr val="bg1"/>
                </a:solidFill>
              </a:rPr>
              <a:t>Critical Thinking</a:t>
            </a:r>
            <a:br>
              <a:rPr lang="en-AU" sz="5400" dirty="0">
                <a:solidFill>
                  <a:schemeClr val="bg1"/>
                </a:solidFill>
              </a:rPr>
            </a:br>
            <a:r>
              <a:rPr lang="en-AU" sz="5400" dirty="0">
                <a:solidFill>
                  <a:schemeClr val="bg1"/>
                </a:solidFill>
              </a:rPr>
              <a:t>S1 2023</a:t>
            </a:r>
          </a:p>
        </p:txBody>
      </p:sp>
      <p:sp>
        <p:nvSpPr>
          <p:cNvPr id="3" name="Subtitle 2">
            <a:extLst>
              <a:ext uri="{FF2B5EF4-FFF2-40B4-BE49-F238E27FC236}">
                <a16:creationId xmlns:a16="http://schemas.microsoft.com/office/drawing/2014/main" id="{77C310A9-5BCD-8C4B-BC79-DB2BA2D40164}"/>
              </a:ext>
            </a:extLst>
          </p:cNvPr>
          <p:cNvSpPr>
            <a:spLocks noGrp="1"/>
          </p:cNvSpPr>
          <p:nvPr>
            <p:ph type="subTitle" idx="1"/>
          </p:nvPr>
        </p:nvSpPr>
        <p:spPr>
          <a:xfrm>
            <a:off x="3820817" y="4409960"/>
            <a:ext cx="4508641" cy="1116414"/>
          </a:xfrm>
        </p:spPr>
        <p:txBody>
          <a:bodyPr>
            <a:normAutofit/>
          </a:bodyPr>
          <a:lstStyle/>
          <a:p>
            <a:r>
              <a:rPr lang="en-AU" sz="2000">
                <a:solidFill>
                  <a:schemeClr val="bg1"/>
                </a:solidFill>
              </a:rPr>
              <a:t>Tutor: Dr. Iwan Williams</a:t>
            </a:r>
          </a:p>
          <a:p>
            <a:r>
              <a:rPr lang="en-AU" sz="2000">
                <a:solidFill>
                  <a:schemeClr val="bg1"/>
                </a:solidFill>
              </a:rPr>
              <a:t>Email: iwan.williams1@monash.edu</a:t>
            </a:r>
          </a:p>
        </p:txBody>
      </p:sp>
      <p:sp>
        <p:nvSpPr>
          <p:cNvPr id="16" name="Graphic 212">
            <a:extLst>
              <a:ext uri="{FF2B5EF4-FFF2-40B4-BE49-F238E27FC236}">
                <a16:creationId xmlns:a16="http://schemas.microsoft.com/office/drawing/2014/main" id="{4D4C00DC-4DC6-4CD2-9E31-F17E6CEBC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8" name="Graphic 212">
            <a:extLst>
              <a:ext uri="{FF2B5EF4-FFF2-40B4-BE49-F238E27FC236}">
                <a16:creationId xmlns:a16="http://schemas.microsoft.com/office/drawing/2014/main" id="{D82AB1B2-7970-42CF-8BF5-567C69E9F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nvGrpSpPr>
          <p:cNvPr id="20" name="Graphic 190">
            <a:extLst>
              <a:ext uri="{FF2B5EF4-FFF2-40B4-BE49-F238E27FC236}">
                <a16:creationId xmlns:a16="http://schemas.microsoft.com/office/drawing/2014/main" id="{66FB5A75-BDE2-4F12-A95B-C48788A768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80947" y="1755501"/>
            <a:ext cx="1598829" cy="531293"/>
            <a:chOff x="2504802" y="1755501"/>
            <a:chExt cx="1598829" cy="531293"/>
          </a:xfrm>
          <a:solidFill>
            <a:schemeClr val="bg1"/>
          </a:solidFill>
        </p:grpSpPr>
        <p:sp>
          <p:nvSpPr>
            <p:cNvPr id="21" name="Freeform: Shape 20">
              <a:extLst>
                <a:ext uri="{FF2B5EF4-FFF2-40B4-BE49-F238E27FC236}">
                  <a16:creationId xmlns:a16="http://schemas.microsoft.com/office/drawing/2014/main" id="{DC86CBC8-A814-4C0C-A287-7C549693D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6AA52F4F-14E6-402F-A196-668B9CA9BC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sp>
        <p:nvSpPr>
          <p:cNvPr id="24" name="Oval 23">
            <a:extLst>
              <a:ext uri="{FF2B5EF4-FFF2-40B4-BE49-F238E27FC236}">
                <a16:creationId xmlns:a16="http://schemas.microsoft.com/office/drawing/2014/main" id="{C10FB9CA-E7FA-462C-B537-F1224ED1AC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6" name="Oval 25">
            <a:extLst>
              <a:ext uri="{FF2B5EF4-FFF2-40B4-BE49-F238E27FC236}">
                <a16:creationId xmlns:a16="http://schemas.microsoft.com/office/drawing/2014/main" id="{D8469AE7-A75B-4F37-850B-EF5974ABE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8" name="Graphic 4">
            <a:extLst>
              <a:ext uri="{FF2B5EF4-FFF2-40B4-BE49-F238E27FC236}">
                <a16:creationId xmlns:a16="http://schemas.microsoft.com/office/drawing/2014/main" id="{63301095-70B2-49AA-8DA9-A35629AD62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597506" y="4175798"/>
            <a:ext cx="1861486" cy="1861665"/>
            <a:chOff x="5734053" y="3067000"/>
            <a:chExt cx="724484" cy="724549"/>
          </a:xfrm>
          <a:solidFill>
            <a:schemeClr val="bg1"/>
          </a:solidFill>
        </p:grpSpPr>
        <p:sp>
          <p:nvSpPr>
            <p:cNvPr id="29" name="Freeform: Shape 28">
              <a:extLst>
                <a:ext uri="{FF2B5EF4-FFF2-40B4-BE49-F238E27FC236}">
                  <a16:creationId xmlns:a16="http://schemas.microsoft.com/office/drawing/2014/main" id="{D218E08C-0BEA-45C2-8C09-4141DDDA0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067000"/>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232F6090-14E0-44C6-B9FC-C91047BCDC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FDB9402B-335C-4892-9E7C-C400E95BE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E7A4371D-4448-409A-93F3-0C92E3EBD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780149CB-4B8F-4FD1-AC5E-25670C9EA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92D49A1A-35B0-4620-9D1E-A782A0E97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AFF46F08-B1E4-44C1-BD4A-4191D6EAD9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8DB16610-3D81-4E5C-850D-5D1245C0D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2624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E05501B2-83AC-4299-BE5A-8CA16B408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2624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07CF1B90-3B3A-403E-A94F-8B82945D07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56A1CBA9-4AC1-4C42-9429-3FF31DF282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21318D9B-FD39-402A-ADFA-0E6CC789A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33FB08F-B346-47C0-A7CD-1DE53E6C0D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12624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893AD6F2-6408-4A8E-9749-CB7388EF3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715D9D2F-1568-4BE3-A54A-69F52492B0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85393"/>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9AB547A7-0D80-491F-98B4-C6B7CC4F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7E2693CD-DAF5-4B26-9A2F-17673BF31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A96EEE12-952A-4693-B161-D7071D601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F4228DCC-1611-4BDC-90AA-231F67EB1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DA163C3C-D3DF-461F-B6A8-90C7C227D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4D021D29-2980-41C3-AB83-DA93C105B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AC09C1FA-1A9D-49A7-9D73-8B777140A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244637"/>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B8D8CD4-7B9B-48A5-BC59-0CB859354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24463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24D0A27-A8B0-4020-9399-24127726E6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168E8EBA-9F8C-4650-B9BE-38A0A56BC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6A460BB3-2605-4AA2-AE1D-B9FB61EBF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1E2E38EE-DBBE-4CC1-9498-E7193E1B28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244637"/>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F191D5C-7D2A-4408-A8F2-389D2360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08F7193B-B379-4921-9F17-1841D50611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03786"/>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B4C5E53C-6003-4F74-B1CA-C7EA1E4993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CB97B2B1-1CF5-46A5-940D-AB8F57F59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0783F4F1-D8CE-4453-B79B-AD976E272C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06A7A4C9-F24F-4F00-A2FA-29E788A09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EB694A32-59D6-46E3-8CE4-E4C485C2CB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03786"/>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983EBB4C-28FF-41C6-90D6-5F30FC086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0707659D-8AE9-49B5-AB29-ECC099F49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63031"/>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5C987ECC-9573-46EA-9C4A-7C3CAE393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6302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4DAF6708-18C2-4082-B024-6CEA32AE0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72CBB5AE-39E2-4D9B-A834-64D31B003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4592DE98-77BF-4E8E-AEB4-1934207BA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5AF5D9A0-BA94-4D2B-8479-26C55355B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63031"/>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2CAA6A8E-7ACF-4EF7-AAD6-734A009DCF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D3DD3695-F212-4BAD-BBB3-EC1F62474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22181"/>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AB1B3ECB-7594-4C5C-B62B-E686C0A89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221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5EE54C3C-D9E5-4782-B8F6-058EB2D63E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EAE78EEE-DC43-44E1-AB47-ACB80F94B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847D67EF-1141-4582-866E-FE02FB2360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99ECC931-60A1-4628-A34B-4B68DA3CC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422181"/>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A587D2BE-3417-44AE-BEEF-57F88CECB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FCEB2ED3-A08D-4286-B75D-893289F3F3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7C7DB7BB-8173-4377-85B0-032B7BDAB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93EF69B4-3F48-4509-8BF8-926E23BC1D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067000"/>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C1A86650-1EF5-46E3-885D-96985105A8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47EBBDE2-BD90-481F-A671-34E2186F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87DAF1CB-838D-4C5C-8FB7-76BF677FEB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64573DA8-D2F3-4644-AC79-83843615C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2624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41AB53B8-0D5C-44BD-A2A9-ABBF659E1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29B7FA60-B453-4877-8D47-CA1209DF9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2624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7A6D2414-BCCC-40E8-B990-47642EFE96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B0F37C2B-B7E6-420D-AD39-3AE4A2FBE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2624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F6417E45-D7FC-40B8-AD49-941B28D18C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2624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2A8D1963-0C59-476C-AAFA-A7AF4FF50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8539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6BE777A9-EC29-46FC-AD21-AC7FD89B1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C63BA1CE-93FB-42C7-8381-765E500232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8539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7F30F275-ADC8-4FD1-8B4B-673B37517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DB20529C-F2DD-4607-8DEE-19A932968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B8029A9A-DFF9-49CE-8CEE-95A6695F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85391"/>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6822C2EC-B05D-4CE6-9D59-164769D0E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244634"/>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53A0760F-F576-4A97-94AF-8BBE59084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CA76721C-646A-4910-AD1A-BE6B67767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244634"/>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065D4766-CAEC-4074-A9E2-6110A12389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4F1A0AC6-319D-49D8-A4FB-17A70E8E8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79502B48-2B92-45BF-B9AC-1102B38078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24463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6363AFA7-321F-431C-B2FD-ADCB4D24BD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33EDDE1B-7379-4973-8CFD-F3C73710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1F20B58A-2DB8-46B2-9E93-9C8C817DC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0378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A5A3EF12-3DA1-4505-A44B-1B9634887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5B08812B-9264-47E7-8EC8-1233869F6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2A29F226-A243-410B-BEE4-EBA9DD76F8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0378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9DF57348-F837-475C-A7AA-3C7210041E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63028"/>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E41B89A-9A45-4947-ADB0-9400400498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6C1F1525-32BC-46E1-84E6-C2BB88730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63028"/>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C73A8972-BA44-40C6-B045-83E78C4D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C196E956-03D1-4F79-826A-A2F5E3DEF1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6302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ADA7B07B-EAC8-4FA5-B14F-3ABF8BA7A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63029"/>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93C28672-FF9E-4FE0-AC47-2FDD26CD7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42217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E347BAB3-EA9C-4ADD-AE5E-28F2E3C538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4221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321920C4-EE31-4F03-A0D5-A280D3F4B1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42217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6EBB3D05-4C78-4F10-8D03-8909DBCFB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42217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FC65F531-84E4-463F-8791-EB6EDFA63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4221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63BB6A3-D482-43F2-9F5F-20E163CC4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ABDCCD34-EB5D-4194-8A28-1424E98AE4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81330"/>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F058544E-163D-4FFF-9A69-0B3A3F2D66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11041486-0577-4F0E-8DD5-5E20E2672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71D11099-C84E-43AC-9F20-92460E170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598FB87-8AFF-4C56-9E2C-776F4641E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7701E761-16DE-4350-9718-DD81B37FB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552E747F-E415-4348-A11A-4CABCB64B5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C6472F13-E6DE-4469-9563-F478261B6E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4057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5C72FE15-910B-4622-A14C-AFA2DFCC02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BAB8F759-DEFA-4D35-B76E-6D3034FB7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A1BBCEBD-DCE2-4354-B878-49ABEC367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2CBB3A18-0021-403F-8E24-8805829B4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8FDF7AAC-1EC6-4409-90AB-DBB984883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5B9999E8-7D25-4049-8328-685B556DC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E77FC8A9-DEAE-424D-B460-12E0F3268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997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54F9C69A-0DCF-444A-B970-32B4120483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997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8BD94DDA-54FF-48EE-9DAC-C0EA6F91D4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E18A6989-0132-4CB7-BB68-EEBC4E080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A1357332-D19F-4C2B-B474-21D5539B90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295C7590-8B80-428C-95A9-638B26542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5997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A0E8A31-7520-4726-9D96-43BA87407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9407EEE0-5D8E-4CCC-A91B-0CB523227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3" y="365896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3799DFCC-868B-4257-B530-8E8D616CC5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99" y="365896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F7F5EEB5-FE82-45A8-97C4-88460ABAFB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49"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CD76E4C7-EB07-499D-9BC3-FF39C8B61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86EFDF8D-E5F7-4EB8-B8DA-3CC7E21D88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2CA6506B-EACA-4FB2-81AB-E028F44786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0" y="365896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193E4771-2787-4901-93D8-7E90F3F479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0EA31773-15F1-4605-8787-6891ABB211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71811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1302C213-2CD5-4168-9534-111E6E81A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71811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B9B36C24-2336-41FD-BAC4-6CD69DFD5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CA3AFAFE-D376-4A7B-928B-833531472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7C685A00-A4F7-4250-BAAA-70978DADE4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E52682F3-EDD5-4BDC-BB19-A4540873A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71811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2C5E1880-CFBA-4547-9C23-6D2C43304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439AAF4F-2AAD-4A02-A7FA-FE28D5286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7" y="3777362"/>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05614144-9309-41ED-8E05-839A6EEFF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1"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24324D6F-A81D-45F2-BA36-C53F1AB0C6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3"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6B00668D-07BC-47CF-9D1E-F94EC7C56F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701"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BCF78A89-29F2-4973-8463-DF3C57EFB4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54"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5BCB645-FB02-40FC-99A4-06CA3F1B2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102"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F6115A3A-2FBE-4633-A426-37D05BC07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50"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AEFD8D2F-B95A-4C0A-AE85-53171B29F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481330"/>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4DD4F397-1F35-4E06-8EC1-8F58C51912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B031E5E0-C77D-49F7-ADF2-258D23052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481330"/>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3F044DE9-FE64-4C30-8191-7E1547880C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9B18BCEB-85ED-4077-ACB7-FEB2F6443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00C0927E-2CCF-4F8E-8A54-22B8A93C97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48132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D0C3350E-04F5-4FED-9991-4DD964E099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4057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F43D0338-A6C9-4866-8D0C-072664518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405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40EA171B-27E2-4100-9D5F-123CF6E7F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40584"/>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22FD540C-F3DF-40F5-B2BE-BBD113EF43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4058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57768D93-FAD4-4236-969B-B8EE8E88F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405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0F5E0490-21C2-4EF6-950D-38814F32C2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40588"/>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8E981C9B-710F-4034-AE82-28B1B0724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9973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CC62C2CC-DBAE-4877-8F55-02FE00AE8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D8F57D8B-1988-441F-9DAE-A525DA5E9D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9973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6715F028-3A13-4D5F-86C4-74C0AD81D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DC6C9B50-47B3-44E7-B897-43D010A18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9973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F3F602F0-702E-4D5F-A4FC-0E602C02B9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9F379870-B34C-4DFC-9F0A-BDAB8C89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6589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641092AC-FED1-4D1D-B57C-0AC883CA95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EA8A0B5E-5BB1-46AF-AC31-7D3756F354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6589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1C519384-2192-432B-B768-64B4BC2DA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13C77A9D-44F0-4289-A611-D8AF81357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0A54AEDC-E418-4E02-A713-6CE30C0CDD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1" y="36589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24FECFE3-9F31-47B0-B17F-CF2A1CEE85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9" y="371813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68167DF4-8B16-419B-B7BA-2FD5FF6CC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A543D24F-44C0-4DDF-A30E-8C8407548F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5" y="3718130"/>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63DEAE3C-3931-41EE-B4A1-F9385602BE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5"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B11945CD-32F6-4C09-82AF-551051231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92" y="371812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9109F44F-512F-4792-AED2-ECA80DDE16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0" y="37181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29B9E19B-BC56-46F2-BFFF-1688CEA55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77737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F573BDDE-4AED-43FB-B8D1-B5F3708931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7737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FFDA684-6DFF-4629-830E-6F2ACAB8C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6" y="3777375"/>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92E23250-6349-4726-AF61-08A57B3A2E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55" y="377735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8536AAE6-5497-4B0A-9C9F-4EAA1BB322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314" y="377745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52B72898-B9DE-4574-BB20-0C317954D4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pic>
        <p:nvPicPr>
          <p:cNvPr id="5" name="Graphic 4" descr="Head with gears outline">
            <a:extLst>
              <a:ext uri="{FF2B5EF4-FFF2-40B4-BE49-F238E27FC236}">
                <a16:creationId xmlns:a16="http://schemas.microsoft.com/office/drawing/2014/main" id="{4F83BC4B-A9C7-1E44-9359-68745BBA90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099221" y="2106438"/>
            <a:ext cx="1657842" cy="1657842"/>
          </a:xfrm>
          <a:prstGeom prst="rect">
            <a:avLst/>
          </a:prstGeom>
        </p:spPr>
      </p:pic>
      <p:pic>
        <p:nvPicPr>
          <p:cNvPr id="7" name="Graphic 6" descr="Customer review outline">
            <a:extLst>
              <a:ext uri="{FF2B5EF4-FFF2-40B4-BE49-F238E27FC236}">
                <a16:creationId xmlns:a16="http://schemas.microsoft.com/office/drawing/2014/main" id="{26D5C863-2A9C-EC44-9D5D-7E2EC637BC0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322530" y="5323194"/>
            <a:ext cx="1278934" cy="1278934"/>
          </a:xfrm>
          <a:prstGeom prst="rect">
            <a:avLst/>
          </a:prstGeom>
        </p:spPr>
      </p:pic>
      <p:pic>
        <p:nvPicPr>
          <p:cNvPr id="11" name="Graphic 10" descr="Question Mark with solid fill">
            <a:extLst>
              <a:ext uri="{FF2B5EF4-FFF2-40B4-BE49-F238E27FC236}">
                <a16:creationId xmlns:a16="http://schemas.microsoft.com/office/drawing/2014/main" id="{9AFEE23E-000B-F84E-8991-528DFEBB602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06223" y="900394"/>
            <a:ext cx="914400" cy="914400"/>
          </a:xfrm>
          <a:prstGeom prst="rect">
            <a:avLst/>
          </a:prstGeom>
        </p:spPr>
      </p:pic>
      <p:pic>
        <p:nvPicPr>
          <p:cNvPr id="15" name="Graphic 14" descr="Megaphone outline">
            <a:extLst>
              <a:ext uri="{FF2B5EF4-FFF2-40B4-BE49-F238E27FC236}">
                <a16:creationId xmlns:a16="http://schemas.microsoft.com/office/drawing/2014/main" id="{AA3BDC27-7E23-D846-B918-8E28B807EFE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655859" y="229217"/>
            <a:ext cx="914400" cy="914400"/>
          </a:xfrm>
          <a:prstGeom prst="rect">
            <a:avLst/>
          </a:prstGeom>
        </p:spPr>
      </p:pic>
    </p:spTree>
    <p:extLst>
      <p:ext uri="{BB962C8B-B14F-4D97-AF65-F5344CB8AC3E}">
        <p14:creationId xmlns:p14="http://schemas.microsoft.com/office/powerpoint/2010/main" val="2335365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dirty="0"/>
              <a:t>Why identify assumptions?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199" y="1478280"/>
            <a:ext cx="5454113" cy="5014595"/>
          </a:xfrm>
        </p:spPr>
        <p:txBody>
          <a:bodyPr>
            <a:normAutofit lnSpcReduction="10000"/>
          </a:bodyPr>
          <a:lstStyle/>
          <a:p>
            <a:r>
              <a:rPr lang="en-AU" sz="1800" dirty="0"/>
              <a:t>We can only </a:t>
            </a:r>
            <a:r>
              <a:rPr lang="en-AU" sz="1800" dirty="0">
                <a:solidFill>
                  <a:srgbClr val="FF0000"/>
                </a:solidFill>
              </a:rPr>
              <a:t>properly evaluate </a:t>
            </a:r>
            <a:r>
              <a:rPr lang="en-AU" sz="1800" dirty="0"/>
              <a:t>an argument (i.e. determine whether it’s good or bad), once </a:t>
            </a:r>
            <a:r>
              <a:rPr lang="en-AU" sz="1800" dirty="0">
                <a:solidFill>
                  <a:srgbClr val="FF0000"/>
                </a:solidFill>
              </a:rPr>
              <a:t>we identify the assumptions</a:t>
            </a:r>
            <a:r>
              <a:rPr lang="en-AU" sz="1800" dirty="0"/>
              <a:t>.</a:t>
            </a:r>
          </a:p>
          <a:p>
            <a:r>
              <a:rPr lang="en-AU" sz="1800" dirty="0"/>
              <a:t>Once the assumptions are stated, it may turn out that the argument </a:t>
            </a:r>
            <a:r>
              <a:rPr lang="en-AU" sz="1800" dirty="0">
                <a:solidFill>
                  <a:srgbClr val="FF0000"/>
                </a:solidFill>
              </a:rPr>
              <a:t>fails to meet </a:t>
            </a:r>
            <a:r>
              <a:rPr lang="en-AU" sz="1800" dirty="0"/>
              <a:t>the criteria for a good argument (</a:t>
            </a:r>
            <a:r>
              <a:rPr lang="en-AU" sz="1800" dirty="0">
                <a:solidFill>
                  <a:srgbClr val="FF0000"/>
                </a:solidFill>
              </a:rPr>
              <a:t>support</a:t>
            </a:r>
            <a:r>
              <a:rPr lang="en-AU" sz="1800" dirty="0"/>
              <a:t> and </a:t>
            </a:r>
            <a:r>
              <a:rPr lang="en-AU" sz="1800" dirty="0">
                <a:solidFill>
                  <a:srgbClr val="FF0000"/>
                </a:solidFill>
              </a:rPr>
              <a:t>true premises</a:t>
            </a:r>
            <a:r>
              <a:rPr lang="en-AU" sz="1800" dirty="0"/>
              <a:t>).</a:t>
            </a:r>
          </a:p>
          <a:p>
            <a:r>
              <a:rPr lang="en-AU" sz="1800" dirty="0"/>
              <a:t>… (or it may not!) </a:t>
            </a:r>
          </a:p>
          <a:p>
            <a:pPr marL="0" indent="0">
              <a:buNone/>
            </a:pPr>
            <a:endParaRPr lang="en-GB" sz="1800" dirty="0"/>
          </a:p>
          <a:p>
            <a:r>
              <a:rPr lang="en-GB" sz="1800" dirty="0"/>
              <a:t>People often leave out premises that they think are </a:t>
            </a:r>
            <a:r>
              <a:rPr lang="en-GB" sz="1800" dirty="0">
                <a:solidFill>
                  <a:srgbClr val="FF0000"/>
                </a:solidFill>
              </a:rPr>
              <a:t>common knowledge </a:t>
            </a:r>
            <a:r>
              <a:rPr lang="en-GB" sz="1800" dirty="0"/>
              <a:t>– however, these can often be the most important ones to evaluate! </a:t>
            </a:r>
          </a:p>
          <a:p>
            <a:r>
              <a:rPr lang="en-GB" sz="1800" dirty="0"/>
              <a:t>Unstated assumptions are often </a:t>
            </a:r>
            <a:r>
              <a:rPr lang="en-GB" sz="1800" dirty="0">
                <a:solidFill>
                  <a:srgbClr val="FF0000"/>
                </a:solidFill>
              </a:rPr>
              <a:t>value judgments </a:t>
            </a:r>
            <a:r>
              <a:rPr lang="en-GB" sz="1800" dirty="0"/>
              <a:t>which, themselves, need to be justified.</a:t>
            </a:r>
          </a:p>
          <a:p>
            <a:r>
              <a:rPr lang="en-GB" sz="1800" dirty="0"/>
              <a:t>Sometimes, someone will </a:t>
            </a:r>
            <a:r>
              <a:rPr lang="en-GB" sz="1800" dirty="0">
                <a:solidFill>
                  <a:srgbClr val="FF0000"/>
                </a:solidFill>
              </a:rPr>
              <a:t>purposefully leave controversial assumptions</a:t>
            </a:r>
            <a:r>
              <a:rPr lang="en-GB" sz="1800" dirty="0"/>
              <a:t> out to make their argument sound simpler and less controversial than it really is (e.g. politicians)</a:t>
            </a:r>
            <a:endParaRPr lang="en-AU" sz="1800" dirty="0">
              <a:solidFill>
                <a:srgbClr val="FF0000"/>
              </a:solidFill>
            </a:endParaRPr>
          </a:p>
        </p:txBody>
      </p:sp>
      <p:sp>
        <p:nvSpPr>
          <p:cNvPr id="4" name="Content Placeholder 2">
            <a:extLst>
              <a:ext uri="{FF2B5EF4-FFF2-40B4-BE49-F238E27FC236}">
                <a16:creationId xmlns:a16="http://schemas.microsoft.com/office/drawing/2014/main" id="{38ED16FB-D9F5-7561-9637-8E2C942D59EA}"/>
              </a:ext>
            </a:extLst>
          </p:cNvPr>
          <p:cNvSpPr txBox="1">
            <a:spLocks/>
          </p:cNvSpPr>
          <p:nvPr/>
        </p:nvSpPr>
        <p:spPr>
          <a:xfrm>
            <a:off x="6462793" y="1457015"/>
            <a:ext cx="4906956" cy="5014595"/>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Human cloning is wrong, because it’s unnatural</a:t>
            </a:r>
          </a:p>
          <a:p>
            <a:pPr marL="0" indent="0">
              <a:buNone/>
            </a:pPr>
            <a:endParaRPr lang="en-GB" dirty="0"/>
          </a:p>
          <a:p>
            <a:pPr marL="0" indent="0">
              <a:buNone/>
            </a:pPr>
            <a:r>
              <a:rPr lang="en-GB" dirty="0"/>
              <a:t>P1. Human cloning is unnatural.</a:t>
            </a:r>
          </a:p>
          <a:p>
            <a:pPr marL="0" indent="0">
              <a:buNone/>
            </a:pPr>
            <a:r>
              <a:rPr lang="en-GB" dirty="0">
                <a:solidFill>
                  <a:schemeClr val="accent6"/>
                </a:solidFill>
              </a:rPr>
              <a:t>A2. Anything that is unnatural is wrong.</a:t>
            </a:r>
          </a:p>
          <a:p>
            <a:pPr marL="0" indent="0">
              <a:buNone/>
            </a:pPr>
            <a:r>
              <a:rPr lang="en-GB" dirty="0"/>
              <a:t>Therefore,</a:t>
            </a:r>
          </a:p>
          <a:p>
            <a:pPr marL="0" indent="0">
              <a:buNone/>
            </a:pPr>
            <a:r>
              <a:rPr lang="en-GB" dirty="0"/>
              <a:t>C. Human cloning is wrong.</a:t>
            </a:r>
          </a:p>
          <a:p>
            <a:pPr marL="0" indent="0">
              <a:buNone/>
            </a:pPr>
            <a:endParaRPr lang="en-GB" dirty="0"/>
          </a:p>
          <a:p>
            <a:r>
              <a:rPr lang="en-GB" dirty="0"/>
              <a:t>This argument isn’t bad because it rests on an assumption. It’s bad because the assumption it rests on is plausibly false.</a:t>
            </a:r>
            <a:endParaRPr lang="en-AU" sz="4000" dirty="0"/>
          </a:p>
          <a:p>
            <a:pPr marL="0" indent="0">
              <a:buNone/>
            </a:pPr>
            <a:endParaRPr lang="en-GB" dirty="0"/>
          </a:p>
        </p:txBody>
      </p:sp>
      <p:sp>
        <p:nvSpPr>
          <p:cNvPr id="5" name="TextBox 4">
            <a:extLst>
              <a:ext uri="{FF2B5EF4-FFF2-40B4-BE49-F238E27FC236}">
                <a16:creationId xmlns:a16="http://schemas.microsoft.com/office/drawing/2014/main" id="{0B9D78E2-CB07-C260-ACC0-FD131B745F2F}"/>
              </a:ext>
            </a:extLst>
          </p:cNvPr>
          <p:cNvSpPr txBox="1"/>
          <p:nvPr/>
        </p:nvSpPr>
        <p:spPr>
          <a:xfrm rot="19896694">
            <a:off x="10344988" y="2873804"/>
            <a:ext cx="2081416" cy="769441"/>
          </a:xfrm>
          <a:prstGeom prst="rect">
            <a:avLst/>
          </a:prstGeom>
          <a:noFill/>
        </p:spPr>
        <p:txBody>
          <a:bodyPr wrap="square" rtlCol="0">
            <a:spAutoFit/>
          </a:bodyPr>
          <a:lstStyle/>
          <a:p>
            <a:r>
              <a:rPr lang="en-AU" sz="4400" b="1" dirty="0">
                <a:solidFill>
                  <a:srgbClr val="FF0000"/>
                </a:solidFill>
                <a:latin typeface="Avenir Book" panose="02000503020000020003" pitchFamily="2" charset="0"/>
              </a:rPr>
              <a:t>False</a:t>
            </a:r>
          </a:p>
        </p:txBody>
      </p:sp>
    </p:spTree>
    <p:extLst>
      <p:ext uri="{BB962C8B-B14F-4D97-AF65-F5344CB8AC3E}">
        <p14:creationId xmlns:p14="http://schemas.microsoft.com/office/powerpoint/2010/main" val="2779888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sz="4000" dirty="0"/>
              <a:t>Begging the question (circular reasoning)</a:t>
            </a:r>
          </a:p>
        </p:txBody>
      </p:sp>
      <p:sp>
        <p:nvSpPr>
          <p:cNvPr id="5" name="Content Placeholder 8">
            <a:extLst>
              <a:ext uri="{FF2B5EF4-FFF2-40B4-BE49-F238E27FC236}">
                <a16:creationId xmlns:a16="http://schemas.microsoft.com/office/drawing/2014/main" id="{E3FFAA22-281E-9941-9481-ED5859DB7ED4}"/>
              </a:ext>
            </a:extLst>
          </p:cNvPr>
          <p:cNvSpPr txBox="1">
            <a:spLocks/>
          </p:cNvSpPr>
          <p:nvPr/>
        </p:nvSpPr>
        <p:spPr>
          <a:xfrm>
            <a:off x="2479729" y="1977055"/>
            <a:ext cx="5337667" cy="292608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dirty="0"/>
              <a:t>P1. Bob says that he is telling the truth.</a:t>
            </a:r>
          </a:p>
          <a:p>
            <a:pPr marL="0" indent="0">
              <a:buNone/>
            </a:pPr>
            <a:r>
              <a:rPr lang="en-AU" b="1" dirty="0">
                <a:solidFill>
                  <a:schemeClr val="accent6"/>
                </a:solidFill>
              </a:rPr>
              <a:t>A2. </a:t>
            </a:r>
            <a:r>
              <a:rPr lang="en-AU" dirty="0">
                <a:solidFill>
                  <a:schemeClr val="accent6"/>
                </a:solidFill>
              </a:rPr>
              <a:t>Bob is telling the truth.</a:t>
            </a:r>
          </a:p>
          <a:p>
            <a:pPr marL="0" indent="0">
              <a:buFont typeface="Arial" panose="020B0604020202020204" pitchFamily="34" charset="0"/>
              <a:buNone/>
            </a:pPr>
            <a:r>
              <a:rPr lang="en-AU" dirty="0"/>
              <a:t>Therefore,</a:t>
            </a:r>
          </a:p>
          <a:p>
            <a:pPr marL="0" indent="0">
              <a:buNone/>
            </a:pPr>
            <a:r>
              <a:rPr lang="en-AU" b="1" dirty="0"/>
              <a:t>C. </a:t>
            </a:r>
            <a:r>
              <a:rPr lang="en-AU" dirty="0"/>
              <a:t>Bob is telling the truth.</a:t>
            </a:r>
          </a:p>
          <a:p>
            <a:endParaRPr lang="en-AU" dirty="0"/>
          </a:p>
        </p:txBody>
      </p:sp>
      <p:sp>
        <p:nvSpPr>
          <p:cNvPr id="6" name="U-turn Arrow 5">
            <a:extLst>
              <a:ext uri="{FF2B5EF4-FFF2-40B4-BE49-F238E27FC236}">
                <a16:creationId xmlns:a16="http://schemas.microsoft.com/office/drawing/2014/main" id="{50360964-D209-B446-9916-6E8D3C084D4C}"/>
              </a:ext>
            </a:extLst>
          </p:cNvPr>
          <p:cNvSpPr/>
          <p:nvPr/>
        </p:nvSpPr>
        <p:spPr>
          <a:xfrm rot="5400000" flipH="1">
            <a:off x="7403757" y="2985220"/>
            <a:ext cx="1325564" cy="1280058"/>
          </a:xfrm>
          <a:prstGeom prst="uturnArrow">
            <a:avLst>
              <a:gd name="adj1" fmla="val 9538"/>
              <a:gd name="adj2" fmla="val 25000"/>
              <a:gd name="adj3" fmla="val 22279"/>
              <a:gd name="adj4" fmla="val 45205"/>
              <a:gd name="adj5" fmla="val 7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7" name="TextBox 6">
            <a:extLst>
              <a:ext uri="{FF2B5EF4-FFF2-40B4-BE49-F238E27FC236}">
                <a16:creationId xmlns:a16="http://schemas.microsoft.com/office/drawing/2014/main" id="{3C6EF7DB-CE2D-FB44-A463-FE6B6DB0E4A5}"/>
              </a:ext>
            </a:extLst>
          </p:cNvPr>
          <p:cNvSpPr txBox="1"/>
          <p:nvPr/>
        </p:nvSpPr>
        <p:spPr>
          <a:xfrm>
            <a:off x="7520075" y="3625249"/>
            <a:ext cx="1297578" cy="369332"/>
          </a:xfrm>
          <a:prstGeom prst="rect">
            <a:avLst/>
          </a:prstGeom>
          <a:noFill/>
        </p:spPr>
        <p:txBody>
          <a:bodyPr wrap="square" rtlCol="0">
            <a:spAutoFit/>
          </a:bodyPr>
          <a:lstStyle/>
          <a:p>
            <a:r>
              <a:rPr lang="en-AU" dirty="0">
                <a:solidFill>
                  <a:srgbClr val="FF0000"/>
                </a:solidFill>
              </a:rPr>
              <a:t>Circular!</a:t>
            </a:r>
          </a:p>
        </p:txBody>
      </p:sp>
      <p:sp>
        <p:nvSpPr>
          <p:cNvPr id="3" name="Content Placeholder 8">
            <a:extLst>
              <a:ext uri="{FF2B5EF4-FFF2-40B4-BE49-F238E27FC236}">
                <a16:creationId xmlns:a16="http://schemas.microsoft.com/office/drawing/2014/main" id="{588DEDE7-2B77-1DB8-E18C-C7BD4652D98C}"/>
              </a:ext>
            </a:extLst>
          </p:cNvPr>
          <p:cNvSpPr txBox="1">
            <a:spLocks/>
          </p:cNvSpPr>
          <p:nvPr/>
        </p:nvSpPr>
        <p:spPr>
          <a:xfrm>
            <a:off x="1053885" y="5061216"/>
            <a:ext cx="10299915" cy="1325563"/>
          </a:xfrm>
          <a:prstGeom prst="rect">
            <a:avLst/>
          </a:prstGeom>
        </p:spPr>
        <p:txBody>
          <a:bodyPr>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Sometimes arguments implicitly </a:t>
            </a:r>
            <a:r>
              <a:rPr lang="en-AU" dirty="0">
                <a:solidFill>
                  <a:srgbClr val="FF0000"/>
                </a:solidFill>
              </a:rPr>
              <a:t>assume the truth of the conclusion.</a:t>
            </a:r>
          </a:p>
          <a:p>
            <a:r>
              <a:rPr lang="en-AU" dirty="0"/>
              <a:t>This is a bad form of argument because if you didn’t already accept the conclusion, you wouldn’t be moved by the argument!</a:t>
            </a:r>
          </a:p>
        </p:txBody>
      </p:sp>
    </p:spTree>
    <p:extLst>
      <p:ext uri="{BB962C8B-B14F-4D97-AF65-F5344CB8AC3E}">
        <p14:creationId xmlns:p14="http://schemas.microsoft.com/office/powerpoint/2010/main" val="2116420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82BE7-27B0-E64E-A13E-4A55EA45D0F7}"/>
              </a:ext>
            </a:extLst>
          </p:cNvPr>
          <p:cNvSpPr>
            <a:spLocks noGrp="1"/>
          </p:cNvSpPr>
          <p:nvPr>
            <p:ph type="title"/>
          </p:nvPr>
        </p:nvSpPr>
        <p:spPr/>
        <p:txBody>
          <a:bodyPr>
            <a:normAutofit/>
          </a:bodyPr>
          <a:lstStyle/>
          <a:p>
            <a:r>
              <a:rPr lang="en-AU" sz="4000" dirty="0"/>
              <a:t>Tips for identifying assumptions</a:t>
            </a:r>
            <a:br>
              <a:rPr lang="en-AU" sz="4000" dirty="0"/>
            </a:br>
            <a:r>
              <a:rPr lang="en-AU" sz="3600" dirty="0">
                <a:solidFill>
                  <a:srgbClr val="FF0000"/>
                </a:solidFill>
              </a:rPr>
              <a:t>1. </a:t>
            </a:r>
            <a:r>
              <a:rPr lang="en-AU" sz="3600" i="1" dirty="0">
                <a:solidFill>
                  <a:srgbClr val="FF0000"/>
                </a:solidFill>
              </a:rPr>
              <a:t>Lonely premise </a:t>
            </a:r>
            <a:r>
              <a:rPr lang="en-AU" sz="3600" dirty="0">
                <a:solidFill>
                  <a:srgbClr val="FF0000"/>
                </a:solidFill>
              </a:rPr>
              <a:t>rule</a:t>
            </a:r>
            <a:endParaRPr lang="en-AU" sz="4000" dirty="0">
              <a:solidFill>
                <a:srgbClr val="FF0000"/>
              </a:solidFill>
            </a:endParaRPr>
          </a:p>
        </p:txBody>
      </p:sp>
      <p:sp>
        <p:nvSpPr>
          <p:cNvPr id="4" name="Content Placeholder 2">
            <a:extLst>
              <a:ext uri="{FF2B5EF4-FFF2-40B4-BE49-F238E27FC236}">
                <a16:creationId xmlns:a16="http://schemas.microsoft.com/office/drawing/2014/main" id="{2AAEF2DD-E14C-1B44-9943-6ABA3DECE8CE}"/>
              </a:ext>
            </a:extLst>
          </p:cNvPr>
          <p:cNvSpPr>
            <a:spLocks noGrp="1"/>
          </p:cNvSpPr>
          <p:nvPr>
            <p:ph idx="1"/>
          </p:nvPr>
        </p:nvSpPr>
        <p:spPr>
          <a:xfrm>
            <a:off x="838200" y="3248167"/>
            <a:ext cx="5257800" cy="982639"/>
          </a:xfrm>
          <a:solidFill>
            <a:schemeClr val="accent2">
              <a:lumMod val="60000"/>
              <a:lumOff val="40000"/>
            </a:schemeClr>
          </a:solidFill>
          <a:ln>
            <a:noFill/>
          </a:ln>
        </p:spPr>
        <p:txBody>
          <a:bodyPr anchor="ctr">
            <a:normAutofit/>
          </a:bodyPr>
          <a:lstStyle/>
          <a:p>
            <a:pPr marL="0" indent="0">
              <a:buNone/>
            </a:pPr>
            <a:r>
              <a:rPr lang="en-AU" sz="2400" dirty="0"/>
              <a:t>An argument with a </a:t>
            </a:r>
            <a:r>
              <a:rPr lang="en-AU" sz="2400" dirty="0">
                <a:solidFill>
                  <a:srgbClr val="FF0000"/>
                </a:solidFill>
              </a:rPr>
              <a:t>single premise </a:t>
            </a:r>
            <a:r>
              <a:rPr lang="en-AU" sz="2400" b="1" i="1" dirty="0"/>
              <a:t>usually </a:t>
            </a:r>
            <a:r>
              <a:rPr lang="en-AU" sz="2400" dirty="0"/>
              <a:t>has a hidden assumption.</a:t>
            </a:r>
          </a:p>
        </p:txBody>
      </p:sp>
      <p:pic>
        <p:nvPicPr>
          <p:cNvPr id="1026" name="Picture 2" descr="Confused John Travolta GIF - Confused John Travolta What GIFs">
            <a:extLst>
              <a:ext uri="{FF2B5EF4-FFF2-40B4-BE49-F238E27FC236}">
                <a16:creationId xmlns:a16="http://schemas.microsoft.com/office/drawing/2014/main" id="{4957E4BB-1338-495C-861C-538B10404D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9366" y="2230244"/>
            <a:ext cx="3356223" cy="325553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C1C5AB34-5ECC-FD64-378A-C1173E44F802}"/>
              </a:ext>
            </a:extLst>
          </p:cNvPr>
          <p:cNvSpPr>
            <a:spLocks noChangeAspect="1"/>
          </p:cNvSpPr>
          <p:nvPr/>
        </p:nvSpPr>
        <p:spPr>
          <a:xfrm>
            <a:off x="7847462" y="1677039"/>
            <a:ext cx="1669526" cy="165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Gill Sans" panose="020B0502020104020203" pitchFamily="34" charset="-79"/>
                <a:cs typeface="Gill Sans" panose="020B0502020104020203" pitchFamily="34" charset="-79"/>
              </a:rPr>
              <a:t>P1</a:t>
            </a:r>
          </a:p>
        </p:txBody>
      </p:sp>
      <p:sp>
        <p:nvSpPr>
          <p:cNvPr id="9" name="TextBox 8">
            <a:extLst>
              <a:ext uri="{FF2B5EF4-FFF2-40B4-BE49-F238E27FC236}">
                <a16:creationId xmlns:a16="http://schemas.microsoft.com/office/drawing/2014/main" id="{D5D3FB60-F1D4-43CD-D51A-0026AAF5C116}"/>
              </a:ext>
            </a:extLst>
          </p:cNvPr>
          <p:cNvSpPr txBox="1"/>
          <p:nvPr/>
        </p:nvSpPr>
        <p:spPr>
          <a:xfrm>
            <a:off x="11464119" y="4585648"/>
            <a:ext cx="184731" cy="369332"/>
          </a:xfrm>
          <a:prstGeom prst="rect">
            <a:avLst/>
          </a:prstGeom>
          <a:noFill/>
        </p:spPr>
        <p:txBody>
          <a:bodyPr wrap="none" rtlCol="0">
            <a:spAutoFit/>
          </a:bodyPr>
          <a:lstStyle/>
          <a:p>
            <a:endParaRPr lang="en-AU" dirty="0"/>
          </a:p>
        </p:txBody>
      </p:sp>
    </p:spTree>
    <p:extLst>
      <p:ext uri="{BB962C8B-B14F-4D97-AF65-F5344CB8AC3E}">
        <p14:creationId xmlns:p14="http://schemas.microsoft.com/office/powerpoint/2010/main" val="1520963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bg/>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82BE7-27B0-E64E-A13E-4A55EA45D0F7}"/>
              </a:ext>
            </a:extLst>
          </p:cNvPr>
          <p:cNvSpPr>
            <a:spLocks noGrp="1"/>
          </p:cNvSpPr>
          <p:nvPr>
            <p:ph type="title"/>
          </p:nvPr>
        </p:nvSpPr>
        <p:spPr/>
        <p:txBody>
          <a:bodyPr>
            <a:normAutofit/>
          </a:bodyPr>
          <a:lstStyle/>
          <a:p>
            <a:r>
              <a:rPr lang="en-AU" sz="4000" dirty="0"/>
              <a:t>Tips for identifying assumptions</a:t>
            </a:r>
            <a:br>
              <a:rPr lang="en-AU" sz="4000" dirty="0"/>
            </a:br>
            <a:r>
              <a:rPr lang="en-AU" sz="3600" dirty="0">
                <a:solidFill>
                  <a:srgbClr val="FF0000"/>
                </a:solidFill>
              </a:rPr>
              <a:t>1. </a:t>
            </a:r>
            <a:r>
              <a:rPr lang="en-AU" sz="3600" i="1" dirty="0">
                <a:solidFill>
                  <a:srgbClr val="FF0000"/>
                </a:solidFill>
              </a:rPr>
              <a:t>Lonely premise </a:t>
            </a:r>
            <a:r>
              <a:rPr lang="en-AU" sz="3600" dirty="0">
                <a:solidFill>
                  <a:srgbClr val="FF0000"/>
                </a:solidFill>
              </a:rPr>
              <a:t>rule</a:t>
            </a:r>
            <a:endParaRPr lang="en-AU" sz="4000" dirty="0">
              <a:solidFill>
                <a:srgbClr val="FF0000"/>
              </a:solidFill>
            </a:endParaRPr>
          </a:p>
        </p:txBody>
      </p:sp>
      <p:sp>
        <p:nvSpPr>
          <p:cNvPr id="4" name="Content Placeholder 2">
            <a:extLst>
              <a:ext uri="{FF2B5EF4-FFF2-40B4-BE49-F238E27FC236}">
                <a16:creationId xmlns:a16="http://schemas.microsoft.com/office/drawing/2014/main" id="{2AAEF2DD-E14C-1B44-9943-6ABA3DECE8CE}"/>
              </a:ext>
            </a:extLst>
          </p:cNvPr>
          <p:cNvSpPr>
            <a:spLocks noGrp="1"/>
          </p:cNvSpPr>
          <p:nvPr>
            <p:ph idx="1"/>
          </p:nvPr>
        </p:nvSpPr>
        <p:spPr>
          <a:xfrm>
            <a:off x="838200" y="1929059"/>
            <a:ext cx="10515600" cy="590029"/>
          </a:xfrm>
        </p:spPr>
        <p:txBody>
          <a:bodyPr>
            <a:normAutofit/>
          </a:bodyPr>
          <a:lstStyle/>
          <a:p>
            <a:pPr marL="0" indent="0">
              <a:buNone/>
            </a:pPr>
            <a:r>
              <a:rPr lang="en-AU" sz="2400" dirty="0">
                <a:solidFill>
                  <a:schemeClr val="bg2">
                    <a:lumMod val="50000"/>
                  </a:schemeClr>
                </a:solidFill>
              </a:rPr>
              <a:t>An argument with a single premise </a:t>
            </a:r>
            <a:r>
              <a:rPr lang="en-AU" sz="2400" b="1" i="1" dirty="0">
                <a:solidFill>
                  <a:schemeClr val="bg2">
                    <a:lumMod val="50000"/>
                  </a:schemeClr>
                </a:solidFill>
              </a:rPr>
              <a:t>usually </a:t>
            </a:r>
            <a:r>
              <a:rPr lang="en-AU" sz="2400" dirty="0">
                <a:solidFill>
                  <a:schemeClr val="bg2">
                    <a:lumMod val="50000"/>
                  </a:schemeClr>
                </a:solidFill>
              </a:rPr>
              <a:t>has a hidden assumption.</a:t>
            </a:r>
          </a:p>
        </p:txBody>
      </p:sp>
      <p:sp>
        <p:nvSpPr>
          <p:cNvPr id="5" name="Content Placeholder 2">
            <a:extLst>
              <a:ext uri="{FF2B5EF4-FFF2-40B4-BE49-F238E27FC236}">
                <a16:creationId xmlns:a16="http://schemas.microsoft.com/office/drawing/2014/main" id="{3D548098-5B4F-86AA-DA53-73F5BD00DE84}"/>
              </a:ext>
            </a:extLst>
          </p:cNvPr>
          <p:cNvSpPr txBox="1">
            <a:spLocks/>
          </p:cNvSpPr>
          <p:nvPr/>
        </p:nvSpPr>
        <p:spPr>
          <a:xfrm>
            <a:off x="838200" y="2688608"/>
            <a:ext cx="5257800" cy="3370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t>Paragraph form</a:t>
            </a:r>
          </a:p>
          <a:p>
            <a:pPr marL="0" indent="0">
              <a:buNone/>
            </a:pPr>
            <a:r>
              <a:rPr lang="en-GB" sz="2400" dirty="0"/>
              <a:t>Although cigarette smoking is legal, it should be banned on all airline flights. Cigarette smoking in the confines of an aircraft exposes non-smokers to harmful secondary smoke that they cannot avoid.</a:t>
            </a:r>
          </a:p>
        </p:txBody>
      </p:sp>
      <p:sp>
        <p:nvSpPr>
          <p:cNvPr id="6" name="Content Placeholder 2">
            <a:extLst>
              <a:ext uri="{FF2B5EF4-FFF2-40B4-BE49-F238E27FC236}">
                <a16:creationId xmlns:a16="http://schemas.microsoft.com/office/drawing/2014/main" id="{9322E2AE-0577-9FEB-E17A-4B54BF8FF1ED}"/>
              </a:ext>
            </a:extLst>
          </p:cNvPr>
          <p:cNvSpPr txBox="1">
            <a:spLocks/>
          </p:cNvSpPr>
          <p:nvPr/>
        </p:nvSpPr>
        <p:spPr>
          <a:xfrm>
            <a:off x="6123295" y="2688608"/>
            <a:ext cx="5257800" cy="3370997"/>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t>Standard form</a:t>
            </a:r>
          </a:p>
          <a:p>
            <a:pPr marL="0" indent="0">
              <a:buNone/>
            </a:pPr>
            <a:r>
              <a:rPr lang="en-GB" sz="2400" dirty="0"/>
              <a:t>P1. Cigarette smoking in the confines of an aircraft exposes non-smokers to harmful secondary smoke that they cannot avoid.</a:t>
            </a:r>
          </a:p>
          <a:p>
            <a:pPr marL="0" indent="0">
              <a:buNone/>
            </a:pPr>
            <a:r>
              <a:rPr lang="en-GB" sz="2400" dirty="0">
                <a:solidFill>
                  <a:schemeClr val="accent6"/>
                </a:solidFill>
              </a:rPr>
              <a:t>A2. People should be prohibited from engaging in an otherwise legal activity in situations in which that activity would unavoidably expose others to harm.</a:t>
            </a:r>
          </a:p>
          <a:p>
            <a:pPr marL="0" indent="0">
              <a:buNone/>
            </a:pPr>
            <a:r>
              <a:rPr lang="en-GB" sz="2400" dirty="0"/>
              <a:t>Therefore,</a:t>
            </a:r>
          </a:p>
          <a:p>
            <a:pPr marL="0" indent="0">
              <a:buNone/>
            </a:pPr>
            <a:r>
              <a:rPr lang="en-GB" sz="2400" dirty="0"/>
              <a:t>C. Although cigarette smoking is legal, it should be banned on all airline flights.</a:t>
            </a:r>
            <a:endParaRPr lang="en-AU" sz="2400" dirty="0"/>
          </a:p>
        </p:txBody>
      </p:sp>
      <p:sp>
        <p:nvSpPr>
          <p:cNvPr id="7" name="Oval 6">
            <a:extLst>
              <a:ext uri="{FF2B5EF4-FFF2-40B4-BE49-F238E27FC236}">
                <a16:creationId xmlns:a16="http://schemas.microsoft.com/office/drawing/2014/main" id="{81B9A899-E1A9-64CC-435C-C5093E4C8914}"/>
              </a:ext>
            </a:extLst>
          </p:cNvPr>
          <p:cNvSpPr/>
          <p:nvPr/>
        </p:nvSpPr>
        <p:spPr>
          <a:xfrm>
            <a:off x="6099160" y="3776742"/>
            <a:ext cx="608617" cy="486595"/>
          </a:xfrm>
          <a:custGeom>
            <a:avLst/>
            <a:gdLst>
              <a:gd name="connsiteX0" fmla="*/ 0 w 608617"/>
              <a:gd name="connsiteY0" fmla="*/ 243298 h 486595"/>
              <a:gd name="connsiteX1" fmla="*/ 304309 w 608617"/>
              <a:gd name="connsiteY1" fmla="*/ 0 h 486595"/>
              <a:gd name="connsiteX2" fmla="*/ 608618 w 608617"/>
              <a:gd name="connsiteY2" fmla="*/ 243298 h 486595"/>
              <a:gd name="connsiteX3" fmla="*/ 304309 w 608617"/>
              <a:gd name="connsiteY3" fmla="*/ 486596 h 486595"/>
              <a:gd name="connsiteX4" fmla="*/ 0 w 608617"/>
              <a:gd name="connsiteY4" fmla="*/ 243298 h 48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617" h="486595" extrusionOk="0">
                <a:moveTo>
                  <a:pt x="0" y="243298"/>
                </a:moveTo>
                <a:cubicBezTo>
                  <a:pt x="-29681" y="90620"/>
                  <a:pt x="107318" y="10856"/>
                  <a:pt x="304309" y="0"/>
                </a:cubicBezTo>
                <a:cubicBezTo>
                  <a:pt x="475755" y="712"/>
                  <a:pt x="582815" y="109748"/>
                  <a:pt x="608618" y="243298"/>
                </a:cubicBezTo>
                <a:cubicBezTo>
                  <a:pt x="592146" y="393754"/>
                  <a:pt x="469415" y="502952"/>
                  <a:pt x="304309" y="486596"/>
                </a:cubicBezTo>
                <a:cubicBezTo>
                  <a:pt x="115959" y="475498"/>
                  <a:pt x="8383" y="381673"/>
                  <a:pt x="0" y="243298"/>
                </a:cubicBezTo>
                <a:close/>
              </a:path>
            </a:pathLst>
          </a:custGeom>
          <a:noFill/>
          <a:ln w="28575">
            <a:solidFill>
              <a:srgbClr val="FF0000"/>
            </a:solidFill>
            <a:extLst>
              <a:ext uri="{C807C97D-BFC1-408E-A445-0C87EB9F89A2}">
                <ask:lineSketchStyleProps xmlns:ask="http://schemas.microsoft.com/office/drawing/2018/sketchyshapes" sd="1219033472">
                  <a:prstGeom prst="ellipse">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72630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82BE7-27B0-E64E-A13E-4A55EA45D0F7}"/>
              </a:ext>
            </a:extLst>
          </p:cNvPr>
          <p:cNvSpPr>
            <a:spLocks noGrp="1"/>
          </p:cNvSpPr>
          <p:nvPr>
            <p:ph type="title"/>
          </p:nvPr>
        </p:nvSpPr>
        <p:spPr/>
        <p:txBody>
          <a:bodyPr>
            <a:normAutofit/>
          </a:bodyPr>
          <a:lstStyle/>
          <a:p>
            <a:r>
              <a:rPr lang="en-AU" sz="4000" dirty="0"/>
              <a:t>Tips for identifying assumptions</a:t>
            </a:r>
            <a:br>
              <a:rPr lang="en-AU" sz="4000" dirty="0"/>
            </a:br>
            <a:r>
              <a:rPr lang="en-AU" sz="3600" dirty="0">
                <a:solidFill>
                  <a:srgbClr val="FF0000"/>
                </a:solidFill>
              </a:rPr>
              <a:t>2. </a:t>
            </a:r>
            <a:r>
              <a:rPr lang="en-AU" sz="3600" i="1" dirty="0">
                <a:solidFill>
                  <a:srgbClr val="FF0000"/>
                </a:solidFill>
              </a:rPr>
              <a:t>Rabbit</a:t>
            </a:r>
            <a:r>
              <a:rPr lang="en-AU" sz="3600" dirty="0">
                <a:solidFill>
                  <a:srgbClr val="FF0000"/>
                </a:solidFill>
              </a:rPr>
              <a:t> rule</a:t>
            </a:r>
            <a:endParaRPr lang="en-AU" sz="4000" dirty="0">
              <a:solidFill>
                <a:srgbClr val="FF0000"/>
              </a:solidFill>
            </a:endParaRPr>
          </a:p>
        </p:txBody>
      </p:sp>
      <p:pic>
        <p:nvPicPr>
          <p:cNvPr id="3" name="Picture 2">
            <a:extLst>
              <a:ext uri="{FF2B5EF4-FFF2-40B4-BE49-F238E27FC236}">
                <a16:creationId xmlns:a16="http://schemas.microsoft.com/office/drawing/2014/main" id="{34238B27-2409-189D-E074-4EB360322930}"/>
              </a:ext>
            </a:extLst>
          </p:cNvPr>
          <p:cNvPicPr>
            <a:picLocks noChangeAspect="1"/>
          </p:cNvPicPr>
          <p:nvPr/>
        </p:nvPicPr>
        <p:blipFill rotWithShape="1">
          <a:blip r:embed="rId3"/>
          <a:srcRect b="26419"/>
          <a:stretch/>
        </p:blipFill>
        <p:spPr>
          <a:xfrm>
            <a:off x="7042243" y="1584745"/>
            <a:ext cx="3804439" cy="4474861"/>
          </a:xfrm>
          <a:prstGeom prst="rect">
            <a:avLst/>
          </a:prstGeom>
        </p:spPr>
      </p:pic>
      <p:sp>
        <p:nvSpPr>
          <p:cNvPr id="8" name="Content Placeholder 2">
            <a:extLst>
              <a:ext uri="{FF2B5EF4-FFF2-40B4-BE49-F238E27FC236}">
                <a16:creationId xmlns:a16="http://schemas.microsoft.com/office/drawing/2014/main" id="{E7A9CCAD-6CF9-7F5F-4212-90570CE1017F}"/>
              </a:ext>
            </a:extLst>
          </p:cNvPr>
          <p:cNvSpPr txBox="1">
            <a:spLocks/>
          </p:cNvSpPr>
          <p:nvPr/>
        </p:nvSpPr>
        <p:spPr>
          <a:xfrm>
            <a:off x="838200" y="2442949"/>
            <a:ext cx="5257800" cy="3125338"/>
          </a:xfrm>
          <a:prstGeom prst="rect">
            <a:avLst/>
          </a:prstGeom>
          <a:solidFill>
            <a:schemeClr val="accent2">
              <a:lumMod val="60000"/>
              <a:lumOff val="40000"/>
            </a:schemeClr>
          </a:solidFill>
          <a:ln>
            <a:noFill/>
          </a:ln>
        </p:spPr>
        <p:txBody>
          <a:bodyPr vert="horz" lIns="144000" tIns="144000" rIns="144000" bIns="144000" rtlCol="0" anchor="ct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2400" dirty="0"/>
              <a:t>When the conclusion of an argument includes a </a:t>
            </a:r>
            <a:r>
              <a:rPr lang="en-AU" sz="2400" dirty="0">
                <a:solidFill>
                  <a:srgbClr val="FF0000"/>
                </a:solidFill>
              </a:rPr>
              <a:t>key word/phrase </a:t>
            </a:r>
            <a:r>
              <a:rPr lang="en-AU" sz="2400" dirty="0"/>
              <a:t>that is </a:t>
            </a:r>
            <a:r>
              <a:rPr lang="en-AU" sz="2400" dirty="0">
                <a:solidFill>
                  <a:srgbClr val="FF0000"/>
                </a:solidFill>
              </a:rPr>
              <a:t>not included in premises</a:t>
            </a:r>
            <a:r>
              <a:rPr lang="en-AU" sz="2400" dirty="0"/>
              <a:t> the argument</a:t>
            </a:r>
            <a:r>
              <a:rPr lang="en-AU" sz="2400" dirty="0">
                <a:solidFill>
                  <a:srgbClr val="FF0000"/>
                </a:solidFill>
              </a:rPr>
              <a:t> </a:t>
            </a:r>
            <a:r>
              <a:rPr lang="en-AU" sz="2400" b="1" i="1" dirty="0"/>
              <a:t>usually </a:t>
            </a:r>
            <a:r>
              <a:rPr lang="en-AU" sz="2400" dirty="0"/>
              <a:t>has a hidden assumption.</a:t>
            </a:r>
          </a:p>
          <a:p>
            <a:pPr marL="0" indent="0">
              <a:buNone/>
            </a:pPr>
            <a:endParaRPr lang="en-AU" sz="2400" dirty="0"/>
          </a:p>
          <a:p>
            <a:pPr marL="0" indent="0">
              <a:buNone/>
            </a:pPr>
            <a:r>
              <a:rPr lang="en-AU" sz="2400" dirty="0"/>
              <a:t>Mentioning a new topic in the conclusion that hasn’t been mentioned in the premises is like </a:t>
            </a:r>
            <a:r>
              <a:rPr lang="en-AU" sz="2400" dirty="0">
                <a:solidFill>
                  <a:srgbClr val="FF0000"/>
                </a:solidFill>
              </a:rPr>
              <a:t>“pulling a rabbit out of a hat”</a:t>
            </a:r>
          </a:p>
        </p:txBody>
      </p:sp>
      <p:sp>
        <p:nvSpPr>
          <p:cNvPr id="11" name="Rectangle 10">
            <a:extLst>
              <a:ext uri="{FF2B5EF4-FFF2-40B4-BE49-F238E27FC236}">
                <a16:creationId xmlns:a16="http://schemas.microsoft.com/office/drawing/2014/main" id="{BE60F0B9-330F-5E9C-6160-F0DED6E129E8}"/>
              </a:ext>
            </a:extLst>
          </p:cNvPr>
          <p:cNvSpPr>
            <a:spLocks noChangeAspect="1"/>
          </p:cNvSpPr>
          <p:nvPr/>
        </p:nvSpPr>
        <p:spPr>
          <a:xfrm>
            <a:off x="7441315" y="2782148"/>
            <a:ext cx="368490" cy="3655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400" dirty="0">
                <a:latin typeface="Gill Sans" panose="020B0502020104020203" pitchFamily="34" charset="-79"/>
                <a:cs typeface="Gill Sans" panose="020B0502020104020203" pitchFamily="34" charset="-79"/>
              </a:rPr>
              <a:t>C</a:t>
            </a:r>
          </a:p>
        </p:txBody>
      </p:sp>
    </p:spTree>
    <p:extLst>
      <p:ext uri="{BB962C8B-B14F-4D97-AF65-F5344CB8AC3E}">
        <p14:creationId xmlns:p14="http://schemas.microsoft.com/office/powerpoint/2010/main" val="168874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allAtOnce" animBg="1"/>
      <p:bldP spid="1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82BE7-27B0-E64E-A13E-4A55EA45D0F7}"/>
              </a:ext>
            </a:extLst>
          </p:cNvPr>
          <p:cNvSpPr>
            <a:spLocks noGrp="1"/>
          </p:cNvSpPr>
          <p:nvPr>
            <p:ph type="title"/>
          </p:nvPr>
        </p:nvSpPr>
        <p:spPr/>
        <p:txBody>
          <a:bodyPr>
            <a:normAutofit/>
          </a:bodyPr>
          <a:lstStyle/>
          <a:p>
            <a:r>
              <a:rPr lang="en-AU" sz="4000" dirty="0"/>
              <a:t>Tips for identifying assumptions</a:t>
            </a:r>
            <a:br>
              <a:rPr lang="en-AU" sz="4000" dirty="0"/>
            </a:br>
            <a:r>
              <a:rPr lang="en-AU" sz="3600" dirty="0">
                <a:solidFill>
                  <a:srgbClr val="FF0000"/>
                </a:solidFill>
              </a:rPr>
              <a:t>2. </a:t>
            </a:r>
            <a:r>
              <a:rPr lang="en-AU" sz="3600" i="1" dirty="0">
                <a:solidFill>
                  <a:srgbClr val="FF0000"/>
                </a:solidFill>
              </a:rPr>
              <a:t>Rabbit</a:t>
            </a:r>
            <a:r>
              <a:rPr lang="en-AU" sz="3600" dirty="0">
                <a:solidFill>
                  <a:srgbClr val="FF0000"/>
                </a:solidFill>
              </a:rPr>
              <a:t> rule</a:t>
            </a:r>
            <a:endParaRPr lang="en-AU" sz="4000" dirty="0">
              <a:solidFill>
                <a:srgbClr val="FF0000"/>
              </a:solidFill>
            </a:endParaRPr>
          </a:p>
        </p:txBody>
      </p:sp>
      <p:sp>
        <p:nvSpPr>
          <p:cNvPr id="4" name="Content Placeholder 2">
            <a:extLst>
              <a:ext uri="{FF2B5EF4-FFF2-40B4-BE49-F238E27FC236}">
                <a16:creationId xmlns:a16="http://schemas.microsoft.com/office/drawing/2014/main" id="{2AAEF2DD-E14C-1B44-9943-6ABA3DECE8CE}"/>
              </a:ext>
            </a:extLst>
          </p:cNvPr>
          <p:cNvSpPr>
            <a:spLocks noGrp="1"/>
          </p:cNvSpPr>
          <p:nvPr>
            <p:ph idx="1"/>
          </p:nvPr>
        </p:nvSpPr>
        <p:spPr>
          <a:xfrm>
            <a:off x="838200" y="1854461"/>
            <a:ext cx="10515600" cy="781097"/>
          </a:xfrm>
        </p:spPr>
        <p:txBody>
          <a:bodyPr>
            <a:noAutofit/>
          </a:bodyPr>
          <a:lstStyle/>
          <a:p>
            <a:pPr marL="0" indent="0">
              <a:buNone/>
            </a:pPr>
            <a:r>
              <a:rPr lang="en-AU" sz="1800" dirty="0">
                <a:solidFill>
                  <a:schemeClr val="bg2">
                    <a:lumMod val="50000"/>
                  </a:schemeClr>
                </a:solidFill>
              </a:rPr>
              <a:t>When the conclusion of an argument includes includes a key word/phrase that is not included in premises the argument </a:t>
            </a:r>
            <a:r>
              <a:rPr lang="en-AU" sz="1800" b="1" i="1" dirty="0">
                <a:solidFill>
                  <a:schemeClr val="bg2">
                    <a:lumMod val="50000"/>
                  </a:schemeClr>
                </a:solidFill>
              </a:rPr>
              <a:t>usually </a:t>
            </a:r>
            <a:r>
              <a:rPr lang="en-AU" sz="1800" dirty="0">
                <a:solidFill>
                  <a:schemeClr val="bg2">
                    <a:lumMod val="50000"/>
                  </a:schemeClr>
                </a:solidFill>
              </a:rPr>
              <a:t>has a hidden assumption.</a:t>
            </a:r>
          </a:p>
        </p:txBody>
      </p:sp>
      <p:sp>
        <p:nvSpPr>
          <p:cNvPr id="5" name="Content Placeholder 2">
            <a:extLst>
              <a:ext uri="{FF2B5EF4-FFF2-40B4-BE49-F238E27FC236}">
                <a16:creationId xmlns:a16="http://schemas.microsoft.com/office/drawing/2014/main" id="{3D548098-5B4F-86AA-DA53-73F5BD00DE84}"/>
              </a:ext>
            </a:extLst>
          </p:cNvPr>
          <p:cNvSpPr txBox="1">
            <a:spLocks/>
          </p:cNvSpPr>
          <p:nvPr/>
        </p:nvSpPr>
        <p:spPr>
          <a:xfrm>
            <a:off x="838200" y="3016251"/>
            <a:ext cx="5257800" cy="3370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t>Paragraph form</a:t>
            </a:r>
          </a:p>
          <a:p>
            <a:pPr marL="0" indent="0">
              <a:buNone/>
            </a:pPr>
            <a:r>
              <a:rPr lang="en-GB" sz="2400" dirty="0"/>
              <a:t>The Daily Times has revealed photos of the Prime Minister purchasing a copy of </a:t>
            </a:r>
            <a:r>
              <a:rPr lang="en-GB" sz="2400" i="1" dirty="0" err="1"/>
              <a:t>Bloodsport</a:t>
            </a:r>
            <a:r>
              <a:rPr lang="en-GB" sz="2400" i="1" dirty="0"/>
              <a:t> III</a:t>
            </a:r>
            <a:r>
              <a:rPr lang="en-GB" sz="2400" dirty="0"/>
              <a:t>. This videogame is well known to be one of the most violent and explicit ever made. Clearly, this Prime Minister is not fit to lead our country!</a:t>
            </a:r>
            <a:endParaRPr lang="en-GB" sz="2400" i="1" dirty="0"/>
          </a:p>
        </p:txBody>
      </p:sp>
      <p:sp>
        <p:nvSpPr>
          <p:cNvPr id="6" name="Content Placeholder 2">
            <a:extLst>
              <a:ext uri="{FF2B5EF4-FFF2-40B4-BE49-F238E27FC236}">
                <a16:creationId xmlns:a16="http://schemas.microsoft.com/office/drawing/2014/main" id="{9322E2AE-0577-9FEB-E17A-4B54BF8FF1ED}"/>
              </a:ext>
            </a:extLst>
          </p:cNvPr>
          <p:cNvSpPr txBox="1">
            <a:spLocks/>
          </p:cNvSpPr>
          <p:nvPr/>
        </p:nvSpPr>
        <p:spPr>
          <a:xfrm>
            <a:off x="6123295" y="3016251"/>
            <a:ext cx="5575646" cy="33709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600" b="1" dirty="0"/>
              <a:t>Standard form</a:t>
            </a:r>
          </a:p>
          <a:p>
            <a:pPr marL="0" indent="0">
              <a:buNone/>
            </a:pPr>
            <a:r>
              <a:rPr lang="en-GB" sz="1600" dirty="0"/>
              <a:t>P1. The Prime Minister purchased a copy of </a:t>
            </a:r>
            <a:r>
              <a:rPr lang="en-GB" sz="1600" i="1" dirty="0" err="1"/>
              <a:t>Bloodsport</a:t>
            </a:r>
            <a:r>
              <a:rPr lang="en-GB" sz="1600" i="1" dirty="0"/>
              <a:t> III</a:t>
            </a:r>
            <a:r>
              <a:rPr lang="en-GB" sz="1600" dirty="0"/>
              <a:t>.</a:t>
            </a:r>
            <a:endParaRPr lang="en-GB" sz="1600" i="1" dirty="0"/>
          </a:p>
          <a:p>
            <a:pPr marL="0" indent="0">
              <a:buNone/>
            </a:pPr>
            <a:r>
              <a:rPr lang="en-GB" sz="1600" dirty="0"/>
              <a:t>P2. </a:t>
            </a:r>
            <a:r>
              <a:rPr lang="en-GB" sz="1600" i="1" dirty="0" err="1"/>
              <a:t>Bloodsport</a:t>
            </a:r>
            <a:r>
              <a:rPr lang="en-GB" sz="1600" i="1" dirty="0"/>
              <a:t> III </a:t>
            </a:r>
            <a:r>
              <a:rPr lang="en-GB" sz="1600" dirty="0"/>
              <a:t>is one of the most violent and explicit videogames ever made.</a:t>
            </a:r>
            <a:endParaRPr lang="en-GB" sz="1600" i="1" dirty="0"/>
          </a:p>
          <a:p>
            <a:pPr marL="0" indent="0">
              <a:buNone/>
            </a:pPr>
            <a:r>
              <a:rPr lang="en-GB" sz="1600" dirty="0">
                <a:solidFill>
                  <a:schemeClr val="accent6"/>
                </a:solidFill>
              </a:rPr>
              <a:t>A3. Someone who purchases violent and explicit videogames </a:t>
            </a:r>
            <a:r>
              <a:rPr lang="en-GB" sz="1600" u="sng" dirty="0">
                <a:solidFill>
                  <a:schemeClr val="accent6"/>
                </a:solidFill>
              </a:rPr>
              <a:t>is not fit to lead our country</a:t>
            </a:r>
            <a:r>
              <a:rPr lang="en-GB" sz="1600" dirty="0">
                <a:solidFill>
                  <a:schemeClr val="accent6"/>
                </a:solidFill>
              </a:rPr>
              <a:t>.</a:t>
            </a:r>
          </a:p>
          <a:p>
            <a:pPr marL="0" indent="0">
              <a:buNone/>
            </a:pPr>
            <a:r>
              <a:rPr lang="en-GB" sz="1600" dirty="0"/>
              <a:t>Therefore,</a:t>
            </a:r>
            <a:endParaRPr lang="en-GB" sz="1600" dirty="0">
              <a:solidFill>
                <a:schemeClr val="accent6"/>
              </a:solidFill>
            </a:endParaRPr>
          </a:p>
          <a:p>
            <a:pPr marL="0" indent="0">
              <a:buNone/>
            </a:pPr>
            <a:r>
              <a:rPr lang="en-GB" sz="1600" dirty="0"/>
              <a:t>C. The Prime Minister </a:t>
            </a:r>
            <a:r>
              <a:rPr lang="en-GB" sz="1600" u="sng" dirty="0"/>
              <a:t>is not fit to lead our country</a:t>
            </a:r>
            <a:r>
              <a:rPr lang="en-GB" sz="1600" dirty="0"/>
              <a:t>.</a:t>
            </a:r>
            <a:endParaRPr lang="en-AU" sz="1600" dirty="0"/>
          </a:p>
        </p:txBody>
      </p:sp>
    </p:spTree>
    <p:extLst>
      <p:ext uri="{BB962C8B-B14F-4D97-AF65-F5344CB8AC3E}">
        <p14:creationId xmlns:p14="http://schemas.microsoft.com/office/powerpoint/2010/main" val="3324391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82BE7-27B0-E64E-A13E-4A55EA45D0F7}"/>
              </a:ext>
            </a:extLst>
          </p:cNvPr>
          <p:cNvSpPr>
            <a:spLocks noGrp="1"/>
          </p:cNvSpPr>
          <p:nvPr>
            <p:ph type="title"/>
          </p:nvPr>
        </p:nvSpPr>
        <p:spPr/>
        <p:txBody>
          <a:bodyPr>
            <a:normAutofit/>
          </a:bodyPr>
          <a:lstStyle/>
          <a:p>
            <a:r>
              <a:rPr lang="en-AU" sz="4000" dirty="0"/>
              <a:t>Tips for identifying assumptions</a:t>
            </a:r>
            <a:br>
              <a:rPr lang="en-AU" sz="4000" dirty="0"/>
            </a:br>
            <a:r>
              <a:rPr lang="en-AU" sz="3600" dirty="0">
                <a:solidFill>
                  <a:srgbClr val="FF0000"/>
                </a:solidFill>
              </a:rPr>
              <a:t>3. </a:t>
            </a:r>
            <a:r>
              <a:rPr lang="en-AU" sz="3600" i="1" dirty="0">
                <a:solidFill>
                  <a:srgbClr val="FF0000"/>
                </a:solidFill>
              </a:rPr>
              <a:t>Holding hands </a:t>
            </a:r>
            <a:r>
              <a:rPr lang="en-AU" sz="3600" dirty="0">
                <a:solidFill>
                  <a:srgbClr val="FF0000"/>
                </a:solidFill>
              </a:rPr>
              <a:t>rule</a:t>
            </a:r>
            <a:endParaRPr lang="en-AU" sz="4000" dirty="0">
              <a:solidFill>
                <a:srgbClr val="FF0000"/>
              </a:solidFill>
            </a:endParaRPr>
          </a:p>
        </p:txBody>
      </p:sp>
      <p:sp>
        <p:nvSpPr>
          <p:cNvPr id="8" name="Content Placeholder 2">
            <a:extLst>
              <a:ext uri="{FF2B5EF4-FFF2-40B4-BE49-F238E27FC236}">
                <a16:creationId xmlns:a16="http://schemas.microsoft.com/office/drawing/2014/main" id="{E7A9CCAD-6CF9-7F5F-4212-90570CE1017F}"/>
              </a:ext>
            </a:extLst>
          </p:cNvPr>
          <p:cNvSpPr txBox="1">
            <a:spLocks/>
          </p:cNvSpPr>
          <p:nvPr/>
        </p:nvSpPr>
        <p:spPr>
          <a:xfrm>
            <a:off x="838200" y="2442949"/>
            <a:ext cx="5257800" cy="3302758"/>
          </a:xfrm>
          <a:prstGeom prst="rect">
            <a:avLst/>
          </a:prstGeom>
          <a:solidFill>
            <a:schemeClr val="accent2">
              <a:lumMod val="60000"/>
              <a:lumOff val="40000"/>
            </a:schemeClr>
          </a:solidFill>
          <a:ln>
            <a:noFill/>
          </a:ln>
        </p:spPr>
        <p:txBody>
          <a:bodyPr vert="horz" lIns="144000" tIns="144000" rIns="144000" bIns="144000" rtlCol="0"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2400" dirty="0"/>
              <a:t>Premises need to </a:t>
            </a:r>
            <a:r>
              <a:rPr lang="en-AU" sz="2400" dirty="0">
                <a:solidFill>
                  <a:srgbClr val="FF0000"/>
                </a:solidFill>
              </a:rPr>
              <a:t>“hold hands” </a:t>
            </a:r>
            <a:r>
              <a:rPr lang="en-AU" sz="2400" dirty="0"/>
              <a:t>with each other.</a:t>
            </a:r>
          </a:p>
          <a:p>
            <a:pPr marL="0" indent="0">
              <a:buNone/>
            </a:pPr>
            <a:endParaRPr lang="en-AU" sz="2400" dirty="0"/>
          </a:p>
          <a:p>
            <a:pPr marL="0" indent="0">
              <a:buNone/>
            </a:pPr>
            <a:r>
              <a:rPr lang="en-AU" sz="2400" dirty="0"/>
              <a:t>When a premise of an argument includes includes a </a:t>
            </a:r>
            <a:r>
              <a:rPr lang="en-AU" sz="2400" dirty="0">
                <a:solidFill>
                  <a:srgbClr val="FF0000"/>
                </a:solidFill>
              </a:rPr>
              <a:t>key word/phrase </a:t>
            </a:r>
            <a:r>
              <a:rPr lang="en-AU" sz="2400" dirty="0"/>
              <a:t>that is </a:t>
            </a:r>
            <a:r>
              <a:rPr lang="en-AU" sz="2400" dirty="0">
                <a:solidFill>
                  <a:srgbClr val="FF0000"/>
                </a:solidFill>
              </a:rPr>
              <a:t>not included in the other premises or the conclusion</a:t>
            </a:r>
            <a:r>
              <a:rPr lang="en-AU" sz="2400" dirty="0"/>
              <a:t>, the argument </a:t>
            </a:r>
            <a:r>
              <a:rPr lang="en-AU" sz="2400" b="1" i="1" dirty="0"/>
              <a:t>usually </a:t>
            </a:r>
            <a:r>
              <a:rPr lang="en-AU" sz="2400" dirty="0"/>
              <a:t>has a hidden assumption.</a:t>
            </a:r>
          </a:p>
        </p:txBody>
      </p:sp>
      <p:grpSp>
        <p:nvGrpSpPr>
          <p:cNvPr id="11" name="Group 10">
            <a:extLst>
              <a:ext uri="{FF2B5EF4-FFF2-40B4-BE49-F238E27FC236}">
                <a16:creationId xmlns:a16="http://schemas.microsoft.com/office/drawing/2014/main" id="{0A9C4287-2357-0740-2D8C-5DAC362C33E2}"/>
              </a:ext>
            </a:extLst>
          </p:cNvPr>
          <p:cNvGrpSpPr/>
          <p:nvPr/>
        </p:nvGrpSpPr>
        <p:grpSpPr>
          <a:xfrm>
            <a:off x="7260609" y="2442949"/>
            <a:ext cx="3657599" cy="3519439"/>
            <a:chOff x="7399360" y="2427618"/>
            <a:chExt cx="3000233" cy="3000233"/>
          </a:xfrm>
        </p:grpSpPr>
        <p:pic>
          <p:nvPicPr>
            <p:cNvPr id="7" name="Graphic 6" descr="Two Men with solid fill">
              <a:extLst>
                <a:ext uri="{FF2B5EF4-FFF2-40B4-BE49-F238E27FC236}">
                  <a16:creationId xmlns:a16="http://schemas.microsoft.com/office/drawing/2014/main" id="{831E3862-C69C-AC3D-D89C-EC5855EAAB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399360" y="2427618"/>
              <a:ext cx="3000233" cy="3000233"/>
            </a:xfrm>
            <a:prstGeom prst="rect">
              <a:avLst/>
            </a:prstGeom>
          </p:spPr>
        </p:pic>
        <p:sp>
          <p:nvSpPr>
            <p:cNvPr id="9" name="Rectangle 8">
              <a:extLst>
                <a:ext uri="{FF2B5EF4-FFF2-40B4-BE49-F238E27FC236}">
                  <a16:creationId xmlns:a16="http://schemas.microsoft.com/office/drawing/2014/main" id="{C65B985D-522A-1879-A5EB-B28AD6458B06}"/>
                </a:ext>
              </a:extLst>
            </p:cNvPr>
            <p:cNvSpPr/>
            <p:nvPr/>
          </p:nvSpPr>
          <p:spPr>
            <a:xfrm>
              <a:off x="8038532" y="2442948"/>
              <a:ext cx="723332" cy="6960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200" dirty="0">
                  <a:latin typeface="Gill Sans" panose="020B0502020104020203" pitchFamily="34" charset="-79"/>
                  <a:cs typeface="Gill Sans" panose="020B0502020104020203" pitchFamily="34" charset="-79"/>
                </a:rPr>
                <a:t>P1</a:t>
              </a:r>
            </a:p>
          </p:txBody>
        </p:sp>
        <p:sp>
          <p:nvSpPr>
            <p:cNvPr id="10" name="Rectangle 9">
              <a:extLst>
                <a:ext uri="{FF2B5EF4-FFF2-40B4-BE49-F238E27FC236}">
                  <a16:creationId xmlns:a16="http://schemas.microsoft.com/office/drawing/2014/main" id="{89D712F4-09C7-3FD5-5732-8E713DB4F63A}"/>
                </a:ext>
              </a:extLst>
            </p:cNvPr>
            <p:cNvSpPr/>
            <p:nvPr/>
          </p:nvSpPr>
          <p:spPr>
            <a:xfrm>
              <a:off x="9021170" y="2429300"/>
              <a:ext cx="723332" cy="6960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200" dirty="0">
                  <a:latin typeface="Gill Sans" panose="020B0502020104020203" pitchFamily="34" charset="-79"/>
                  <a:cs typeface="Gill Sans" panose="020B0502020104020203" pitchFamily="34" charset="-79"/>
                </a:rPr>
                <a:t>P2</a:t>
              </a:r>
            </a:p>
          </p:txBody>
        </p:sp>
      </p:grpSp>
    </p:spTree>
    <p:extLst>
      <p:ext uri="{BB962C8B-B14F-4D97-AF65-F5344CB8AC3E}">
        <p14:creationId xmlns:p14="http://schemas.microsoft.com/office/powerpoint/2010/main" val="4290266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82BE7-27B0-E64E-A13E-4A55EA45D0F7}"/>
              </a:ext>
            </a:extLst>
          </p:cNvPr>
          <p:cNvSpPr>
            <a:spLocks noGrp="1"/>
          </p:cNvSpPr>
          <p:nvPr>
            <p:ph type="title"/>
          </p:nvPr>
        </p:nvSpPr>
        <p:spPr/>
        <p:txBody>
          <a:bodyPr>
            <a:normAutofit/>
          </a:bodyPr>
          <a:lstStyle/>
          <a:p>
            <a:r>
              <a:rPr lang="en-AU" sz="4000" dirty="0"/>
              <a:t>Tips for identifying assumptions</a:t>
            </a:r>
            <a:br>
              <a:rPr lang="en-AU" sz="4000" dirty="0"/>
            </a:br>
            <a:r>
              <a:rPr lang="en-AU" sz="3600" dirty="0">
                <a:solidFill>
                  <a:srgbClr val="FF0000"/>
                </a:solidFill>
              </a:rPr>
              <a:t>3. </a:t>
            </a:r>
            <a:r>
              <a:rPr lang="en-AU" sz="3600" i="1" dirty="0">
                <a:solidFill>
                  <a:srgbClr val="FF0000"/>
                </a:solidFill>
              </a:rPr>
              <a:t>Holding hands </a:t>
            </a:r>
            <a:r>
              <a:rPr lang="en-AU" sz="3600" dirty="0">
                <a:solidFill>
                  <a:srgbClr val="FF0000"/>
                </a:solidFill>
              </a:rPr>
              <a:t>rule</a:t>
            </a:r>
            <a:endParaRPr lang="en-AU" sz="4000" dirty="0">
              <a:solidFill>
                <a:srgbClr val="FF0000"/>
              </a:solidFill>
            </a:endParaRPr>
          </a:p>
        </p:txBody>
      </p:sp>
      <p:sp>
        <p:nvSpPr>
          <p:cNvPr id="4" name="Content Placeholder 2">
            <a:extLst>
              <a:ext uri="{FF2B5EF4-FFF2-40B4-BE49-F238E27FC236}">
                <a16:creationId xmlns:a16="http://schemas.microsoft.com/office/drawing/2014/main" id="{2AAEF2DD-E14C-1B44-9943-6ABA3DECE8CE}"/>
              </a:ext>
            </a:extLst>
          </p:cNvPr>
          <p:cNvSpPr>
            <a:spLocks noGrp="1"/>
          </p:cNvSpPr>
          <p:nvPr>
            <p:ph idx="1"/>
          </p:nvPr>
        </p:nvSpPr>
        <p:spPr>
          <a:xfrm>
            <a:off x="838200" y="1854461"/>
            <a:ext cx="10515600" cy="781097"/>
          </a:xfrm>
        </p:spPr>
        <p:txBody>
          <a:bodyPr>
            <a:noAutofit/>
          </a:bodyPr>
          <a:lstStyle/>
          <a:p>
            <a:pPr marL="0" indent="0">
              <a:buNone/>
            </a:pPr>
            <a:r>
              <a:rPr lang="en-AU" sz="1800" dirty="0">
                <a:solidFill>
                  <a:schemeClr val="bg2">
                    <a:lumMod val="50000"/>
                  </a:schemeClr>
                </a:solidFill>
              </a:rPr>
              <a:t>When a premise of an argument includes includes a key word/phrase that is not included in the other premises or the conclusion, the argument </a:t>
            </a:r>
            <a:r>
              <a:rPr lang="en-AU" sz="1800" b="1" i="1" dirty="0">
                <a:solidFill>
                  <a:schemeClr val="bg2">
                    <a:lumMod val="50000"/>
                  </a:schemeClr>
                </a:solidFill>
              </a:rPr>
              <a:t>usually </a:t>
            </a:r>
            <a:r>
              <a:rPr lang="en-AU" sz="1800" dirty="0">
                <a:solidFill>
                  <a:schemeClr val="bg2">
                    <a:lumMod val="50000"/>
                  </a:schemeClr>
                </a:solidFill>
              </a:rPr>
              <a:t>has a hidden assumption.</a:t>
            </a:r>
          </a:p>
        </p:txBody>
      </p:sp>
      <p:sp>
        <p:nvSpPr>
          <p:cNvPr id="5" name="Content Placeholder 2">
            <a:extLst>
              <a:ext uri="{FF2B5EF4-FFF2-40B4-BE49-F238E27FC236}">
                <a16:creationId xmlns:a16="http://schemas.microsoft.com/office/drawing/2014/main" id="{3D548098-5B4F-86AA-DA53-73F5BD00DE84}"/>
              </a:ext>
            </a:extLst>
          </p:cNvPr>
          <p:cNvSpPr txBox="1">
            <a:spLocks/>
          </p:cNvSpPr>
          <p:nvPr/>
        </p:nvSpPr>
        <p:spPr>
          <a:xfrm>
            <a:off x="838200" y="2799331"/>
            <a:ext cx="5257800" cy="3370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t>Paragraph form</a:t>
            </a:r>
          </a:p>
          <a:p>
            <a:pPr marL="0" indent="0">
              <a:buNone/>
            </a:pPr>
            <a:r>
              <a:rPr lang="en-GB" sz="2400" dirty="0"/>
              <a:t>The government should enact a four day work week because any policy that improves quality of live without harming the economy is a good one, and evidence suggests that shifting to a four day work week will not have a detrimental effect on the economy.</a:t>
            </a:r>
          </a:p>
        </p:txBody>
      </p:sp>
      <p:sp>
        <p:nvSpPr>
          <p:cNvPr id="6" name="Content Placeholder 2">
            <a:extLst>
              <a:ext uri="{FF2B5EF4-FFF2-40B4-BE49-F238E27FC236}">
                <a16:creationId xmlns:a16="http://schemas.microsoft.com/office/drawing/2014/main" id="{9322E2AE-0577-9FEB-E17A-4B54BF8FF1ED}"/>
              </a:ext>
            </a:extLst>
          </p:cNvPr>
          <p:cNvSpPr txBox="1">
            <a:spLocks/>
          </p:cNvSpPr>
          <p:nvPr/>
        </p:nvSpPr>
        <p:spPr>
          <a:xfrm>
            <a:off x="6123295" y="2799331"/>
            <a:ext cx="5257800" cy="33709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b="1" dirty="0"/>
              <a:t>Standard form</a:t>
            </a:r>
          </a:p>
          <a:p>
            <a:pPr marL="0" indent="0">
              <a:buNone/>
            </a:pPr>
            <a:r>
              <a:rPr lang="en-GB" sz="1800" dirty="0"/>
              <a:t>P1. If a policy will </a:t>
            </a:r>
            <a:r>
              <a:rPr lang="en-GB" sz="1800" u="sng" dirty="0"/>
              <a:t>increase the quality of life </a:t>
            </a:r>
            <a:r>
              <a:rPr lang="en-GB" sz="1800" dirty="0"/>
              <a:t>without harming the economy the government should enact it.</a:t>
            </a:r>
          </a:p>
          <a:p>
            <a:pPr marL="0" indent="0">
              <a:buNone/>
            </a:pPr>
            <a:r>
              <a:rPr lang="en-GB" sz="1800" dirty="0"/>
              <a:t>P2. Evidence suggests that shifting to a four day work week will not harm the economy.</a:t>
            </a:r>
          </a:p>
          <a:p>
            <a:pPr marL="0" indent="0">
              <a:buNone/>
            </a:pPr>
            <a:r>
              <a:rPr lang="en-GB" sz="1800" dirty="0">
                <a:solidFill>
                  <a:schemeClr val="accent6"/>
                </a:solidFill>
              </a:rPr>
              <a:t>A3. Enacting a four day work week will </a:t>
            </a:r>
            <a:r>
              <a:rPr lang="en-GB" sz="1800" u="sng" dirty="0">
                <a:solidFill>
                  <a:schemeClr val="accent6"/>
                </a:solidFill>
              </a:rPr>
              <a:t>increase the quality of life</a:t>
            </a:r>
            <a:r>
              <a:rPr lang="en-GB" sz="1800" dirty="0">
                <a:solidFill>
                  <a:schemeClr val="accent6"/>
                </a:solidFill>
              </a:rPr>
              <a:t>.</a:t>
            </a:r>
          </a:p>
          <a:p>
            <a:pPr marL="0" indent="0">
              <a:buNone/>
            </a:pPr>
            <a:r>
              <a:rPr lang="en-GB" sz="1800" dirty="0"/>
              <a:t>Therefore,</a:t>
            </a:r>
          </a:p>
          <a:p>
            <a:pPr marL="0" indent="0">
              <a:buNone/>
            </a:pPr>
            <a:r>
              <a:rPr lang="en-GB" sz="1800" dirty="0"/>
              <a:t>C. The governments should enact a four day work week.</a:t>
            </a:r>
            <a:endParaRPr lang="en-AU" sz="1800" dirty="0"/>
          </a:p>
        </p:txBody>
      </p:sp>
    </p:spTree>
    <p:extLst>
      <p:ext uri="{BB962C8B-B14F-4D97-AF65-F5344CB8AC3E}">
        <p14:creationId xmlns:p14="http://schemas.microsoft.com/office/powerpoint/2010/main" val="1637144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dirty="0"/>
              <a:t>Evaluating arguments with assumptions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200" y="1690688"/>
            <a:ext cx="4167753" cy="4486275"/>
          </a:xfrm>
        </p:spPr>
        <p:txBody>
          <a:bodyPr>
            <a:normAutofit fontScale="70000" lnSpcReduction="20000"/>
          </a:bodyPr>
          <a:lstStyle/>
          <a:p>
            <a:r>
              <a:rPr lang="en-AU" sz="3200" dirty="0">
                <a:solidFill>
                  <a:srgbClr val="FF0000"/>
                </a:solidFill>
              </a:rPr>
              <a:t>Key point: don’t over rely on the three rules.</a:t>
            </a:r>
          </a:p>
          <a:p>
            <a:endParaRPr lang="en-AU" sz="3200" dirty="0">
              <a:solidFill>
                <a:srgbClr val="FF0000"/>
              </a:solidFill>
            </a:endParaRPr>
          </a:p>
          <a:p>
            <a:pPr marL="0" indent="0">
              <a:buNone/>
            </a:pPr>
            <a:r>
              <a:rPr lang="en-GB" sz="3200" b="1" dirty="0"/>
              <a:t>Evaluate the following argument:</a:t>
            </a:r>
          </a:p>
          <a:p>
            <a:pPr marL="0" indent="0">
              <a:buNone/>
            </a:pPr>
            <a:endParaRPr lang="en-GB" sz="3200" dirty="0"/>
          </a:p>
          <a:p>
            <a:pPr marL="0" indent="0">
              <a:buNone/>
            </a:pPr>
            <a:r>
              <a:rPr lang="en-GB" sz="3200" dirty="0"/>
              <a:t>The Daily Times has revealed photos of the Prime Minister purchasing a copy of </a:t>
            </a:r>
            <a:r>
              <a:rPr lang="en-GB" sz="3200" i="1" dirty="0" err="1"/>
              <a:t>Bloodsport</a:t>
            </a:r>
            <a:r>
              <a:rPr lang="en-GB" sz="3200" i="1" dirty="0"/>
              <a:t> III</a:t>
            </a:r>
            <a:r>
              <a:rPr lang="en-GB" sz="3200" dirty="0"/>
              <a:t>. This videogame is well known to be one of the most violent and explicit ever made. Clearly, this Prime Minister is not fit to lead our country!</a:t>
            </a:r>
            <a:endParaRPr lang="en-GB" sz="3200" i="1" dirty="0"/>
          </a:p>
          <a:p>
            <a:pPr marL="0" indent="0">
              <a:buNone/>
            </a:pPr>
            <a:endParaRPr lang="en-AU" sz="3200" dirty="0">
              <a:solidFill>
                <a:srgbClr val="FF0000"/>
              </a:solidFill>
            </a:endParaRPr>
          </a:p>
          <a:p>
            <a:endParaRPr lang="en-AU" sz="3200" dirty="0">
              <a:solidFill>
                <a:srgbClr val="FF0000"/>
              </a:solidFill>
            </a:endParaRPr>
          </a:p>
          <a:p>
            <a:endParaRPr lang="en-AU" sz="3200" dirty="0">
              <a:solidFill>
                <a:srgbClr val="FF0000"/>
              </a:solidFill>
            </a:endParaRPr>
          </a:p>
        </p:txBody>
      </p:sp>
      <p:sp>
        <p:nvSpPr>
          <p:cNvPr id="4" name="Content Placeholder 2">
            <a:extLst>
              <a:ext uri="{FF2B5EF4-FFF2-40B4-BE49-F238E27FC236}">
                <a16:creationId xmlns:a16="http://schemas.microsoft.com/office/drawing/2014/main" id="{521F5E19-7008-7904-B86D-EEBE75B1D875}"/>
              </a:ext>
            </a:extLst>
          </p:cNvPr>
          <p:cNvSpPr txBox="1">
            <a:spLocks/>
          </p:cNvSpPr>
          <p:nvPr/>
        </p:nvSpPr>
        <p:spPr>
          <a:xfrm>
            <a:off x="5005953" y="1677039"/>
            <a:ext cx="6958739" cy="5108321"/>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1800" b="1" dirty="0"/>
              <a:t>Okay, but not great answer:</a:t>
            </a:r>
            <a:endParaRPr lang="en-AU" sz="1800" dirty="0"/>
          </a:p>
          <a:p>
            <a:pPr marL="0" indent="0">
              <a:buNone/>
            </a:pPr>
            <a:r>
              <a:rPr lang="en-AU" sz="1800" dirty="0"/>
              <a:t>The conclusion mentions being fit to lead our country but this is not mentioned in the argument’s premises. </a:t>
            </a:r>
            <a:r>
              <a:rPr lang="en-AU" sz="1800" b="1" dirty="0"/>
              <a:t>So the argument must be invalid</a:t>
            </a:r>
            <a:r>
              <a:rPr lang="en-AU" sz="1800" dirty="0"/>
              <a:t>.</a:t>
            </a:r>
          </a:p>
          <a:p>
            <a:pPr marL="0" indent="0">
              <a:buNone/>
            </a:pPr>
            <a:endParaRPr lang="en-AU" sz="1800" dirty="0"/>
          </a:p>
          <a:p>
            <a:pPr marL="0" indent="0">
              <a:buNone/>
            </a:pPr>
            <a:r>
              <a:rPr lang="en-AU" sz="1800" b="1" dirty="0"/>
              <a:t>Much better answer:</a:t>
            </a:r>
            <a:endParaRPr lang="en-AU" sz="1800" dirty="0"/>
          </a:p>
          <a:p>
            <a:pPr marL="0" indent="0">
              <a:buNone/>
            </a:pPr>
            <a:r>
              <a:rPr lang="en-AU" sz="1800" dirty="0"/>
              <a:t>The conclusion mentions fitness to lead our country but this is not mentioned in the argument’s premises. </a:t>
            </a:r>
          </a:p>
          <a:p>
            <a:pPr marL="0" indent="0">
              <a:buNone/>
            </a:pPr>
            <a:r>
              <a:rPr lang="en-AU" sz="1800" dirty="0"/>
              <a:t>This suggests that the argument relies on an unstated assumption, </a:t>
            </a:r>
            <a:r>
              <a:rPr lang="en-AU" sz="1800" b="1" dirty="0"/>
              <a:t>such as “</a:t>
            </a:r>
            <a:r>
              <a:rPr lang="en-GB" sz="1800" b="1" dirty="0"/>
              <a:t>Someone who purchases violent and explicit videogames is not fit to lead our country.”.</a:t>
            </a:r>
          </a:p>
          <a:p>
            <a:pPr marL="0" indent="0">
              <a:buNone/>
            </a:pPr>
            <a:r>
              <a:rPr lang="en-GB" sz="1800" b="1" dirty="0"/>
              <a:t>Without this premise, the argument would be invalid</a:t>
            </a:r>
            <a:r>
              <a:rPr lang="en-GB" sz="1800" dirty="0"/>
              <a:t>, however, </a:t>
            </a:r>
            <a:r>
              <a:rPr lang="en-GB" sz="1800" b="1" dirty="0"/>
              <a:t>with the premise, the argument is valid.</a:t>
            </a:r>
          </a:p>
          <a:p>
            <a:pPr marL="0" indent="0">
              <a:buNone/>
            </a:pPr>
            <a:r>
              <a:rPr lang="en-GB" sz="1800" dirty="0"/>
              <a:t>However, </a:t>
            </a:r>
            <a:r>
              <a:rPr lang="en-GB" sz="1800" b="1" dirty="0"/>
              <a:t>this premise is questionable</a:t>
            </a:r>
            <a:r>
              <a:rPr lang="en-GB" sz="1800" dirty="0"/>
              <a:t>. Many capable people play violent video games, and a person’s taste in entertainment seems irrelevant to their leadership skills. Thus, without further explanation for the connection between violent video games and fitness to lead a country, </a:t>
            </a:r>
            <a:r>
              <a:rPr lang="en-GB" sz="1800" b="1" dirty="0"/>
              <a:t>I do not accept the premise.</a:t>
            </a:r>
          </a:p>
          <a:p>
            <a:pPr marL="0" indent="0">
              <a:buNone/>
            </a:pPr>
            <a:r>
              <a:rPr lang="en-GB" sz="1800" dirty="0"/>
              <a:t>Overall, with the unstated assumption included, </a:t>
            </a:r>
            <a:r>
              <a:rPr lang="en-GB" sz="1800" b="1" dirty="0"/>
              <a:t>this argument is not sound</a:t>
            </a:r>
            <a:r>
              <a:rPr lang="en-GB" sz="1800" dirty="0"/>
              <a:t> – because it relies on a false premise.</a:t>
            </a:r>
          </a:p>
        </p:txBody>
      </p:sp>
    </p:spTree>
    <p:extLst>
      <p:ext uri="{BB962C8B-B14F-4D97-AF65-F5344CB8AC3E}">
        <p14:creationId xmlns:p14="http://schemas.microsoft.com/office/powerpoint/2010/main" val="473934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sz="3600" dirty="0"/>
              <a:t>Dealing with assumptions in your assessments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200" y="1690688"/>
            <a:ext cx="10515600" cy="4486275"/>
          </a:xfrm>
        </p:spPr>
        <p:txBody>
          <a:bodyPr>
            <a:normAutofit fontScale="85000" lnSpcReduction="20000"/>
          </a:bodyPr>
          <a:lstStyle/>
          <a:p>
            <a:pPr marL="0" indent="0">
              <a:buNone/>
            </a:pPr>
            <a:r>
              <a:rPr lang="en-AU" sz="3200" b="1" dirty="0"/>
              <a:t>For argument </a:t>
            </a:r>
            <a:r>
              <a:rPr lang="en-AU" sz="3200" b="1" dirty="0">
                <a:solidFill>
                  <a:srgbClr val="FF0000"/>
                </a:solidFill>
              </a:rPr>
              <a:t>representation</a:t>
            </a:r>
            <a:r>
              <a:rPr lang="en-AU" sz="3200" b="1" dirty="0"/>
              <a:t> tasks:</a:t>
            </a:r>
          </a:p>
          <a:p>
            <a:pPr marL="0" indent="0">
              <a:buNone/>
            </a:pPr>
            <a:endParaRPr lang="en-AU" sz="3200" dirty="0"/>
          </a:p>
          <a:p>
            <a:pPr marL="0" indent="0">
              <a:buNone/>
            </a:pPr>
            <a:r>
              <a:rPr lang="en-AU" sz="3200" dirty="0"/>
              <a:t>When asked to </a:t>
            </a:r>
            <a:r>
              <a:rPr lang="en-AU" sz="3200" dirty="0">
                <a:solidFill>
                  <a:srgbClr val="FF0000"/>
                </a:solidFill>
              </a:rPr>
              <a:t>represent</a:t>
            </a:r>
            <a:r>
              <a:rPr lang="en-AU" sz="3200" dirty="0"/>
              <a:t> an argument (i.e. put it in standard form, generalised form, or an argument map)…</a:t>
            </a:r>
          </a:p>
          <a:p>
            <a:pPr marL="0" indent="0">
              <a:buNone/>
            </a:pPr>
            <a:endParaRPr lang="en-AU" sz="3200" dirty="0"/>
          </a:p>
          <a:p>
            <a:r>
              <a:rPr lang="en-AU" sz="3200" dirty="0"/>
              <a:t>Only include unstated premises if the question </a:t>
            </a:r>
            <a:r>
              <a:rPr lang="en-AU" sz="3200" dirty="0">
                <a:solidFill>
                  <a:srgbClr val="FF0000"/>
                </a:solidFill>
              </a:rPr>
              <a:t>explicitly asks you to</a:t>
            </a:r>
            <a:r>
              <a:rPr lang="en-AU" sz="3200" dirty="0"/>
              <a:t>!</a:t>
            </a:r>
          </a:p>
          <a:p>
            <a:r>
              <a:rPr lang="en-AU" sz="3200" dirty="0"/>
              <a:t>For most argument representation tasks, we just want you to represent the argument </a:t>
            </a:r>
            <a:r>
              <a:rPr lang="en-AU" sz="3200" dirty="0">
                <a:solidFill>
                  <a:srgbClr val="FF0000"/>
                </a:solidFill>
              </a:rPr>
              <a:t>as stated </a:t>
            </a:r>
            <a:r>
              <a:rPr lang="en-AU" sz="3200" dirty="0"/>
              <a:t>(i.e. without adding assumptions). </a:t>
            </a:r>
          </a:p>
          <a:p>
            <a:pPr lvl="1"/>
            <a:r>
              <a:rPr lang="en-AU" sz="2800" dirty="0"/>
              <a:t>The question will usually make this clear: “represent the argument as stated”</a:t>
            </a:r>
          </a:p>
        </p:txBody>
      </p:sp>
      <p:sp>
        <p:nvSpPr>
          <p:cNvPr id="4" name="Content Placeholder 2">
            <a:extLst>
              <a:ext uri="{FF2B5EF4-FFF2-40B4-BE49-F238E27FC236}">
                <a16:creationId xmlns:a16="http://schemas.microsoft.com/office/drawing/2014/main" id="{521F5E19-7008-7904-B86D-EEBE75B1D875}"/>
              </a:ext>
            </a:extLst>
          </p:cNvPr>
          <p:cNvSpPr txBox="1">
            <a:spLocks/>
          </p:cNvSpPr>
          <p:nvPr/>
        </p:nvSpPr>
        <p:spPr>
          <a:xfrm>
            <a:off x="5005953" y="1677040"/>
            <a:ext cx="6958739" cy="4940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sz="1800" dirty="0"/>
          </a:p>
        </p:txBody>
      </p:sp>
    </p:spTree>
    <p:extLst>
      <p:ext uri="{BB962C8B-B14F-4D97-AF65-F5344CB8AC3E}">
        <p14:creationId xmlns:p14="http://schemas.microsoft.com/office/powerpoint/2010/main" val="4117466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64CEF-631A-494A-81C9-5395AC34D79E}"/>
              </a:ext>
            </a:extLst>
          </p:cNvPr>
          <p:cNvSpPr>
            <a:spLocks noGrp="1"/>
          </p:cNvSpPr>
          <p:nvPr>
            <p:ph type="title"/>
          </p:nvPr>
        </p:nvSpPr>
        <p:spPr/>
        <p:txBody>
          <a:bodyPr/>
          <a:lstStyle/>
          <a:p>
            <a:r>
              <a:rPr lang="en-AU" dirty="0"/>
              <a:t>Lecture 4:</a:t>
            </a:r>
          </a:p>
        </p:txBody>
      </p:sp>
      <p:sp>
        <p:nvSpPr>
          <p:cNvPr id="4" name="Text Placeholder 3">
            <a:extLst>
              <a:ext uri="{FF2B5EF4-FFF2-40B4-BE49-F238E27FC236}">
                <a16:creationId xmlns:a16="http://schemas.microsoft.com/office/drawing/2014/main" id="{64591D6C-E391-BE4A-BEE7-725B723EC5CE}"/>
              </a:ext>
            </a:extLst>
          </p:cNvPr>
          <p:cNvSpPr>
            <a:spLocks noGrp="1"/>
          </p:cNvSpPr>
          <p:nvPr>
            <p:ph type="body" idx="1"/>
          </p:nvPr>
        </p:nvSpPr>
        <p:spPr/>
        <p:txBody>
          <a:bodyPr/>
          <a:lstStyle/>
          <a:p>
            <a:r>
              <a:rPr lang="en-AU" sz="3600" dirty="0">
                <a:solidFill>
                  <a:srgbClr val="FF0000"/>
                </a:solidFill>
              </a:rPr>
              <a:t>Identifying assumptions</a:t>
            </a:r>
            <a:endParaRPr lang="en-AU" sz="3600" dirty="0">
              <a:solidFill>
                <a:schemeClr val="tx1"/>
              </a:solidFill>
            </a:endParaRPr>
          </a:p>
          <a:p>
            <a:endParaRPr lang="en-AU" dirty="0"/>
          </a:p>
        </p:txBody>
      </p:sp>
    </p:spTree>
    <p:extLst>
      <p:ext uri="{BB962C8B-B14F-4D97-AF65-F5344CB8AC3E}">
        <p14:creationId xmlns:p14="http://schemas.microsoft.com/office/powerpoint/2010/main" val="22538878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sz="3600" dirty="0"/>
              <a:t>Dealing with assumptions in your assessments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200" y="1690688"/>
            <a:ext cx="5771515" cy="4486275"/>
          </a:xfrm>
        </p:spPr>
        <p:txBody>
          <a:bodyPr>
            <a:normAutofit/>
          </a:bodyPr>
          <a:lstStyle/>
          <a:p>
            <a:pPr marL="0" indent="0">
              <a:buNone/>
            </a:pPr>
            <a:r>
              <a:rPr lang="en-AU" dirty="0"/>
              <a:t>Example exam-style question </a:t>
            </a:r>
          </a:p>
          <a:p>
            <a:pPr marL="0" indent="0">
              <a:buNone/>
            </a:pPr>
            <a:r>
              <a:rPr lang="en-AU" dirty="0"/>
              <a:t>"Put the following argument into standard form </a:t>
            </a:r>
            <a:r>
              <a:rPr lang="en-AU" dirty="0">
                <a:solidFill>
                  <a:srgbClr val="FF0000"/>
                </a:solidFill>
              </a:rPr>
              <a:t>and identify at least one unstated premise (assumption) that is required by the argument</a:t>
            </a:r>
            <a:r>
              <a:rPr lang="en-AU" dirty="0"/>
              <a:t>"</a:t>
            </a:r>
            <a:r>
              <a:rPr lang="en-AU" sz="3200" dirty="0"/>
              <a:t> </a:t>
            </a:r>
          </a:p>
          <a:p>
            <a:pPr marL="0" indent="0">
              <a:buNone/>
            </a:pPr>
            <a:endParaRPr lang="en-AU" sz="3200" dirty="0"/>
          </a:p>
          <a:p>
            <a:pPr marL="457200" lvl="1" indent="0">
              <a:buNone/>
            </a:pPr>
            <a:r>
              <a:rPr lang="en-AU" dirty="0"/>
              <a:t>Mary’s family must be rich because Mary attends </a:t>
            </a:r>
            <a:r>
              <a:rPr lang="en-AU" dirty="0" err="1"/>
              <a:t>Elkinsworth</a:t>
            </a:r>
            <a:r>
              <a:rPr lang="en-AU" dirty="0"/>
              <a:t> Grammar, and that is one of the most elite private schools in the country.</a:t>
            </a:r>
          </a:p>
          <a:p>
            <a:pPr marL="457200" lvl="1" indent="0">
              <a:buNone/>
            </a:pPr>
            <a:endParaRPr lang="en-AU" dirty="0"/>
          </a:p>
          <a:p>
            <a:pPr marL="457200" lvl="1" indent="0">
              <a:buNone/>
            </a:pPr>
            <a:endParaRPr lang="en-AU" dirty="0"/>
          </a:p>
        </p:txBody>
      </p:sp>
      <p:sp>
        <p:nvSpPr>
          <p:cNvPr id="4" name="Content Placeholder 2">
            <a:extLst>
              <a:ext uri="{FF2B5EF4-FFF2-40B4-BE49-F238E27FC236}">
                <a16:creationId xmlns:a16="http://schemas.microsoft.com/office/drawing/2014/main" id="{521F5E19-7008-7904-B86D-EEBE75B1D875}"/>
              </a:ext>
            </a:extLst>
          </p:cNvPr>
          <p:cNvSpPr txBox="1">
            <a:spLocks/>
          </p:cNvSpPr>
          <p:nvPr/>
        </p:nvSpPr>
        <p:spPr>
          <a:xfrm>
            <a:off x="5005953" y="1677040"/>
            <a:ext cx="6958739" cy="4940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sz="1800" dirty="0"/>
          </a:p>
        </p:txBody>
      </p:sp>
      <p:sp>
        <p:nvSpPr>
          <p:cNvPr id="6" name="Content Placeholder 2">
            <a:extLst>
              <a:ext uri="{FF2B5EF4-FFF2-40B4-BE49-F238E27FC236}">
                <a16:creationId xmlns:a16="http://schemas.microsoft.com/office/drawing/2014/main" id="{3ACF502D-953F-85DE-9F94-3CEAA9AF6A52}"/>
              </a:ext>
            </a:extLst>
          </p:cNvPr>
          <p:cNvSpPr txBox="1">
            <a:spLocks/>
          </p:cNvSpPr>
          <p:nvPr/>
        </p:nvSpPr>
        <p:spPr>
          <a:xfrm>
            <a:off x="7220607" y="1710231"/>
            <a:ext cx="4744084" cy="44862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AU" sz="2800" dirty="0"/>
          </a:p>
        </p:txBody>
      </p:sp>
      <p:sp>
        <p:nvSpPr>
          <p:cNvPr id="7" name="Content Placeholder 2">
            <a:extLst>
              <a:ext uri="{FF2B5EF4-FFF2-40B4-BE49-F238E27FC236}">
                <a16:creationId xmlns:a16="http://schemas.microsoft.com/office/drawing/2014/main" id="{67422C6E-654F-2B5D-A40B-562D26FDE657}"/>
              </a:ext>
            </a:extLst>
          </p:cNvPr>
          <p:cNvSpPr txBox="1">
            <a:spLocks/>
          </p:cNvSpPr>
          <p:nvPr/>
        </p:nvSpPr>
        <p:spPr>
          <a:xfrm>
            <a:off x="6369270" y="1674922"/>
            <a:ext cx="5595422" cy="448627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AU" sz="2200" dirty="0"/>
          </a:p>
          <a:p>
            <a:pPr marL="457200" lvl="1" indent="0">
              <a:buNone/>
            </a:pPr>
            <a:r>
              <a:rPr lang="en-AU" sz="2200" dirty="0"/>
              <a:t>P1. Mary attends </a:t>
            </a:r>
            <a:r>
              <a:rPr lang="en-AU" sz="2200" dirty="0" err="1"/>
              <a:t>Elkinsworth</a:t>
            </a:r>
            <a:r>
              <a:rPr lang="en-AU" sz="2200" dirty="0"/>
              <a:t> Grammar.</a:t>
            </a:r>
          </a:p>
          <a:p>
            <a:pPr marL="457200" lvl="1" indent="0">
              <a:buNone/>
            </a:pPr>
            <a:endParaRPr lang="en-AU" sz="2200" dirty="0"/>
          </a:p>
          <a:p>
            <a:pPr marL="457200" lvl="1" indent="0">
              <a:buNone/>
            </a:pPr>
            <a:r>
              <a:rPr lang="en-AU" sz="2200" dirty="0"/>
              <a:t>P2. </a:t>
            </a:r>
            <a:r>
              <a:rPr lang="en-AU" sz="2200" dirty="0" err="1"/>
              <a:t>Elkinsworth</a:t>
            </a:r>
            <a:r>
              <a:rPr lang="en-AU" sz="2200" dirty="0"/>
              <a:t> Grammar is one of the most elite private schools in the country.</a:t>
            </a:r>
          </a:p>
          <a:p>
            <a:pPr marL="457200" lvl="1" indent="0">
              <a:buFont typeface="Arial" panose="020B0604020202020204" pitchFamily="34" charset="0"/>
              <a:buNone/>
            </a:pPr>
            <a:endParaRPr lang="en-AU" sz="2200" dirty="0"/>
          </a:p>
          <a:p>
            <a:pPr marL="457200" lvl="1" indent="0">
              <a:buFont typeface="Arial" panose="020B0604020202020204" pitchFamily="34" charset="0"/>
              <a:buNone/>
            </a:pPr>
            <a:r>
              <a:rPr lang="en-AU" sz="2200" dirty="0"/>
              <a:t>A3. Only rich families can afford to send their children to the most elite private schools.</a:t>
            </a:r>
          </a:p>
          <a:p>
            <a:pPr marL="457200" lvl="1" indent="0">
              <a:buFont typeface="Arial" panose="020B0604020202020204" pitchFamily="34" charset="0"/>
              <a:buNone/>
            </a:pPr>
            <a:endParaRPr lang="en-AU" sz="2200" dirty="0"/>
          </a:p>
          <a:p>
            <a:pPr marL="457200" lvl="1" indent="0">
              <a:buFont typeface="Arial" panose="020B0604020202020204" pitchFamily="34" charset="0"/>
              <a:buNone/>
            </a:pPr>
            <a:r>
              <a:rPr lang="en-AU" sz="2200" dirty="0"/>
              <a:t>Therefore,</a:t>
            </a:r>
          </a:p>
          <a:p>
            <a:pPr marL="457200" lvl="1" indent="0">
              <a:buNone/>
            </a:pPr>
            <a:endParaRPr lang="en-AU" sz="2200" dirty="0"/>
          </a:p>
          <a:p>
            <a:pPr marL="457200" lvl="1" indent="0">
              <a:buNone/>
            </a:pPr>
            <a:r>
              <a:rPr lang="en-AU" sz="2200" dirty="0"/>
              <a:t>C. Mary’s family is rich.</a:t>
            </a:r>
          </a:p>
        </p:txBody>
      </p:sp>
    </p:spTree>
    <p:extLst>
      <p:ext uri="{BB962C8B-B14F-4D97-AF65-F5344CB8AC3E}">
        <p14:creationId xmlns:p14="http://schemas.microsoft.com/office/powerpoint/2010/main" val="243892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sz="3600" dirty="0"/>
              <a:t>Dealing with assumptions in your assessments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200" y="1690688"/>
            <a:ext cx="5771515" cy="4486275"/>
          </a:xfrm>
        </p:spPr>
        <p:txBody>
          <a:bodyPr>
            <a:normAutofit lnSpcReduction="10000"/>
          </a:bodyPr>
          <a:lstStyle/>
          <a:p>
            <a:pPr marL="0" indent="0">
              <a:buNone/>
            </a:pPr>
            <a:endParaRPr lang="en-AU" dirty="0"/>
          </a:p>
          <a:p>
            <a:pPr marL="0" indent="0">
              <a:buNone/>
            </a:pPr>
            <a:r>
              <a:rPr lang="en-AU" dirty="0"/>
              <a:t>“Put the following argument into standard form.” </a:t>
            </a:r>
          </a:p>
          <a:p>
            <a:pPr marL="0" indent="0">
              <a:buNone/>
            </a:pPr>
            <a:r>
              <a:rPr lang="en-AU" dirty="0"/>
              <a:t>or</a:t>
            </a:r>
          </a:p>
          <a:p>
            <a:pPr marL="0" indent="0">
              <a:buNone/>
            </a:pPr>
            <a:r>
              <a:rPr lang="en-AU" dirty="0"/>
              <a:t>”Put the following argument into standard form (as stated)” </a:t>
            </a:r>
          </a:p>
          <a:p>
            <a:pPr marL="0" indent="0">
              <a:buNone/>
            </a:pPr>
            <a:endParaRPr lang="en-AU" dirty="0"/>
          </a:p>
          <a:p>
            <a:pPr marL="457200" lvl="1" indent="0">
              <a:buNone/>
            </a:pPr>
            <a:r>
              <a:rPr lang="en-AU" dirty="0"/>
              <a:t>Mary’s family must be rich because Mary attends </a:t>
            </a:r>
            <a:r>
              <a:rPr lang="en-AU" dirty="0" err="1"/>
              <a:t>Elkinsworth</a:t>
            </a:r>
            <a:r>
              <a:rPr lang="en-AU" dirty="0"/>
              <a:t> Grammar, and that is one of the most elite private schools in the country.</a:t>
            </a:r>
          </a:p>
          <a:p>
            <a:pPr marL="0" indent="0">
              <a:buNone/>
            </a:pPr>
            <a:endParaRPr lang="en-AU" dirty="0"/>
          </a:p>
          <a:p>
            <a:pPr marL="457200" lvl="1" indent="0">
              <a:buNone/>
            </a:pPr>
            <a:endParaRPr lang="en-AU" dirty="0"/>
          </a:p>
          <a:p>
            <a:pPr marL="457200" lvl="1" indent="0">
              <a:buNone/>
            </a:pPr>
            <a:endParaRPr lang="en-AU" dirty="0"/>
          </a:p>
        </p:txBody>
      </p:sp>
      <p:sp>
        <p:nvSpPr>
          <p:cNvPr id="4" name="Content Placeholder 2">
            <a:extLst>
              <a:ext uri="{FF2B5EF4-FFF2-40B4-BE49-F238E27FC236}">
                <a16:creationId xmlns:a16="http://schemas.microsoft.com/office/drawing/2014/main" id="{521F5E19-7008-7904-B86D-EEBE75B1D875}"/>
              </a:ext>
            </a:extLst>
          </p:cNvPr>
          <p:cNvSpPr txBox="1">
            <a:spLocks/>
          </p:cNvSpPr>
          <p:nvPr/>
        </p:nvSpPr>
        <p:spPr>
          <a:xfrm>
            <a:off x="5005953" y="1677040"/>
            <a:ext cx="6958739" cy="4940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sz="1800" dirty="0"/>
          </a:p>
        </p:txBody>
      </p:sp>
      <p:sp>
        <p:nvSpPr>
          <p:cNvPr id="6" name="Content Placeholder 2">
            <a:extLst>
              <a:ext uri="{FF2B5EF4-FFF2-40B4-BE49-F238E27FC236}">
                <a16:creationId xmlns:a16="http://schemas.microsoft.com/office/drawing/2014/main" id="{3ACF502D-953F-85DE-9F94-3CEAA9AF6A52}"/>
              </a:ext>
            </a:extLst>
          </p:cNvPr>
          <p:cNvSpPr txBox="1">
            <a:spLocks/>
          </p:cNvSpPr>
          <p:nvPr/>
        </p:nvSpPr>
        <p:spPr>
          <a:xfrm>
            <a:off x="7220607" y="1710231"/>
            <a:ext cx="4744084" cy="44862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AU" sz="2800" dirty="0"/>
          </a:p>
        </p:txBody>
      </p:sp>
      <p:sp>
        <p:nvSpPr>
          <p:cNvPr id="7" name="Content Placeholder 2">
            <a:extLst>
              <a:ext uri="{FF2B5EF4-FFF2-40B4-BE49-F238E27FC236}">
                <a16:creationId xmlns:a16="http://schemas.microsoft.com/office/drawing/2014/main" id="{67422C6E-654F-2B5D-A40B-562D26FDE657}"/>
              </a:ext>
            </a:extLst>
          </p:cNvPr>
          <p:cNvSpPr txBox="1">
            <a:spLocks/>
          </p:cNvSpPr>
          <p:nvPr/>
        </p:nvSpPr>
        <p:spPr>
          <a:xfrm>
            <a:off x="6369270" y="1674922"/>
            <a:ext cx="5595422" cy="44862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AU" sz="2200" dirty="0"/>
          </a:p>
          <a:p>
            <a:pPr marL="457200" lvl="1" indent="0">
              <a:buNone/>
            </a:pPr>
            <a:r>
              <a:rPr lang="en-AU" sz="2200" dirty="0"/>
              <a:t>P1. Mary attends </a:t>
            </a:r>
            <a:r>
              <a:rPr lang="en-AU" sz="2200" dirty="0" err="1"/>
              <a:t>Elkinsworth</a:t>
            </a:r>
            <a:r>
              <a:rPr lang="en-AU" sz="2200" dirty="0"/>
              <a:t> Grammar.</a:t>
            </a:r>
          </a:p>
          <a:p>
            <a:pPr marL="457200" lvl="1" indent="0">
              <a:buNone/>
            </a:pPr>
            <a:endParaRPr lang="en-AU" sz="2200" dirty="0"/>
          </a:p>
          <a:p>
            <a:pPr marL="457200" lvl="1" indent="0">
              <a:buNone/>
            </a:pPr>
            <a:r>
              <a:rPr lang="en-AU" sz="2200" dirty="0"/>
              <a:t>P2. </a:t>
            </a:r>
            <a:r>
              <a:rPr lang="en-AU" sz="2200" dirty="0" err="1"/>
              <a:t>Elkinsworth</a:t>
            </a:r>
            <a:r>
              <a:rPr lang="en-AU" sz="2200" dirty="0"/>
              <a:t> Grammar is one of the most elite private schools in the country.</a:t>
            </a:r>
          </a:p>
          <a:p>
            <a:pPr marL="457200" lvl="1" indent="0">
              <a:buFont typeface="Arial" panose="020B0604020202020204" pitchFamily="34" charset="0"/>
              <a:buNone/>
            </a:pPr>
            <a:endParaRPr lang="en-AU" sz="2200" dirty="0"/>
          </a:p>
          <a:p>
            <a:pPr marL="457200" lvl="1" indent="0">
              <a:buFont typeface="Arial" panose="020B0604020202020204" pitchFamily="34" charset="0"/>
              <a:buNone/>
            </a:pPr>
            <a:r>
              <a:rPr lang="en-AU" sz="2200" dirty="0"/>
              <a:t>Therefore,</a:t>
            </a:r>
          </a:p>
          <a:p>
            <a:pPr marL="457200" lvl="1" indent="0">
              <a:buNone/>
            </a:pPr>
            <a:endParaRPr lang="en-AU" sz="2200" dirty="0"/>
          </a:p>
          <a:p>
            <a:pPr marL="457200" lvl="1" indent="0">
              <a:buNone/>
            </a:pPr>
            <a:r>
              <a:rPr lang="en-AU" sz="2200" dirty="0"/>
              <a:t>C. Mary’s family is rich.</a:t>
            </a:r>
          </a:p>
        </p:txBody>
      </p:sp>
    </p:spTree>
    <p:extLst>
      <p:ext uri="{BB962C8B-B14F-4D97-AF65-F5344CB8AC3E}">
        <p14:creationId xmlns:p14="http://schemas.microsoft.com/office/powerpoint/2010/main" val="2042881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sz="3600" dirty="0"/>
              <a:t>Dealing with assumptions in your assessments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200" y="1690688"/>
            <a:ext cx="10515600" cy="4486275"/>
          </a:xfrm>
        </p:spPr>
        <p:txBody>
          <a:bodyPr>
            <a:normAutofit fontScale="85000" lnSpcReduction="20000"/>
          </a:bodyPr>
          <a:lstStyle/>
          <a:p>
            <a:pPr marL="0" indent="0">
              <a:buNone/>
            </a:pPr>
            <a:r>
              <a:rPr lang="en-AU" sz="3200" b="1" dirty="0"/>
              <a:t>For argument </a:t>
            </a:r>
            <a:r>
              <a:rPr lang="en-AU" sz="3200" b="1" dirty="0">
                <a:solidFill>
                  <a:srgbClr val="FF0000"/>
                </a:solidFill>
              </a:rPr>
              <a:t>evaluation</a:t>
            </a:r>
            <a:r>
              <a:rPr lang="en-AU" sz="3200" b="1" dirty="0"/>
              <a:t> tasks:</a:t>
            </a:r>
          </a:p>
          <a:p>
            <a:pPr marL="0" indent="0">
              <a:buNone/>
            </a:pPr>
            <a:endParaRPr lang="en-AU" sz="3200" dirty="0"/>
          </a:p>
          <a:p>
            <a:pPr marL="0" indent="0">
              <a:buNone/>
            </a:pPr>
            <a:r>
              <a:rPr lang="en-AU" dirty="0"/>
              <a:t>E.g. your AT3 part 2, AT5 part 2 assessments some exam questions.</a:t>
            </a:r>
          </a:p>
          <a:p>
            <a:pPr marL="0" indent="0">
              <a:buNone/>
            </a:pPr>
            <a:endParaRPr lang="en-AU" dirty="0"/>
          </a:p>
          <a:p>
            <a:pPr marL="0" indent="0">
              <a:buNone/>
            </a:pPr>
            <a:r>
              <a:rPr lang="en-AU" dirty="0"/>
              <a:t>”Evaluate the following argument”</a:t>
            </a:r>
          </a:p>
          <a:p>
            <a:pPr marL="0" indent="0">
              <a:buNone/>
            </a:pPr>
            <a:r>
              <a:rPr lang="en-AU" dirty="0"/>
              <a:t>“Is the following argument valid? Why/why not?”</a:t>
            </a:r>
          </a:p>
          <a:p>
            <a:pPr marL="0" indent="0">
              <a:buNone/>
            </a:pPr>
            <a:r>
              <a:rPr lang="en-AU" dirty="0"/>
              <a:t>“Is the following argument successful? That is, does it provide a compelling reason to accept the conclusion?”</a:t>
            </a:r>
          </a:p>
          <a:p>
            <a:pPr marL="0" indent="0">
              <a:buNone/>
            </a:pPr>
            <a:endParaRPr lang="en-AU" sz="3200" dirty="0"/>
          </a:p>
          <a:p>
            <a:pPr marL="0" indent="0">
              <a:buNone/>
            </a:pPr>
            <a:r>
              <a:rPr lang="en-AU" sz="3200" dirty="0"/>
              <a:t>Here assumptions </a:t>
            </a:r>
            <a:r>
              <a:rPr lang="en-AU" sz="3200" dirty="0">
                <a:solidFill>
                  <a:srgbClr val="FF0000"/>
                </a:solidFill>
              </a:rPr>
              <a:t>might</a:t>
            </a:r>
            <a:r>
              <a:rPr lang="en-AU" sz="3200" dirty="0"/>
              <a:t> be relevant to evaluating the argument – so you might want to discuss them in your answer.</a:t>
            </a:r>
          </a:p>
        </p:txBody>
      </p:sp>
      <p:sp>
        <p:nvSpPr>
          <p:cNvPr id="4" name="Content Placeholder 2">
            <a:extLst>
              <a:ext uri="{FF2B5EF4-FFF2-40B4-BE49-F238E27FC236}">
                <a16:creationId xmlns:a16="http://schemas.microsoft.com/office/drawing/2014/main" id="{521F5E19-7008-7904-B86D-EEBE75B1D875}"/>
              </a:ext>
            </a:extLst>
          </p:cNvPr>
          <p:cNvSpPr txBox="1">
            <a:spLocks/>
          </p:cNvSpPr>
          <p:nvPr/>
        </p:nvSpPr>
        <p:spPr>
          <a:xfrm>
            <a:off x="5005953" y="1677040"/>
            <a:ext cx="6958739" cy="4940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sz="1800" dirty="0"/>
          </a:p>
        </p:txBody>
      </p:sp>
    </p:spTree>
    <p:extLst>
      <p:ext uri="{BB962C8B-B14F-4D97-AF65-F5344CB8AC3E}">
        <p14:creationId xmlns:p14="http://schemas.microsoft.com/office/powerpoint/2010/main" val="1059890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sz="3600" dirty="0"/>
              <a:t>Dealing with assumptions in your assessments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200" y="1690688"/>
            <a:ext cx="5771515" cy="4486275"/>
          </a:xfrm>
        </p:spPr>
        <p:txBody>
          <a:bodyPr>
            <a:normAutofit/>
          </a:bodyPr>
          <a:lstStyle/>
          <a:p>
            <a:pPr marL="0" indent="0">
              <a:buNone/>
            </a:pPr>
            <a:r>
              <a:rPr lang="en-AU" dirty="0"/>
              <a:t>Evaluate the following argument:</a:t>
            </a:r>
          </a:p>
          <a:p>
            <a:pPr marL="0" indent="0">
              <a:buNone/>
            </a:pPr>
            <a:endParaRPr lang="en-AU" dirty="0"/>
          </a:p>
          <a:p>
            <a:pPr marL="457200" lvl="1" indent="0">
              <a:buNone/>
            </a:pPr>
            <a:endParaRPr lang="en-AU" sz="2200" dirty="0"/>
          </a:p>
          <a:p>
            <a:pPr marL="457200" lvl="1" indent="0">
              <a:buNone/>
            </a:pPr>
            <a:r>
              <a:rPr lang="en-AU" sz="2200" dirty="0"/>
              <a:t>P1. </a:t>
            </a:r>
            <a:r>
              <a:rPr lang="en-AU" sz="2200" dirty="0" err="1"/>
              <a:t>Globocorp</a:t>
            </a:r>
            <a:r>
              <a:rPr lang="en-AU" sz="2200" dirty="0"/>
              <a:t> LLC. pays their workers the minimum wage in each of the countries that they operate.</a:t>
            </a:r>
          </a:p>
          <a:p>
            <a:pPr marL="457200" lvl="1" indent="0">
              <a:buNone/>
            </a:pPr>
            <a:endParaRPr lang="en-AU" sz="2200" dirty="0"/>
          </a:p>
          <a:p>
            <a:pPr marL="457200" lvl="1" indent="0">
              <a:buNone/>
            </a:pPr>
            <a:r>
              <a:rPr lang="en-AU" sz="2200" dirty="0"/>
              <a:t>Therefore,</a:t>
            </a:r>
          </a:p>
          <a:p>
            <a:pPr marL="457200" lvl="1" indent="0">
              <a:buNone/>
            </a:pPr>
            <a:endParaRPr lang="en-AU" sz="2200" dirty="0"/>
          </a:p>
          <a:p>
            <a:pPr marL="457200" lvl="1" indent="0">
              <a:buNone/>
            </a:pPr>
            <a:r>
              <a:rPr lang="en-AU" sz="2200" dirty="0"/>
              <a:t>C. </a:t>
            </a:r>
            <a:r>
              <a:rPr lang="en-AU" sz="2200" dirty="0" err="1"/>
              <a:t>Globocorp</a:t>
            </a:r>
            <a:r>
              <a:rPr lang="en-AU" sz="2200" dirty="0"/>
              <a:t> LLC. is an ethical company.</a:t>
            </a:r>
            <a:endParaRPr lang="en-AU" dirty="0"/>
          </a:p>
          <a:p>
            <a:pPr marL="0" indent="0">
              <a:buNone/>
            </a:pPr>
            <a:endParaRPr lang="en-AU" dirty="0"/>
          </a:p>
        </p:txBody>
      </p:sp>
      <p:sp>
        <p:nvSpPr>
          <p:cNvPr id="4" name="Content Placeholder 2">
            <a:extLst>
              <a:ext uri="{FF2B5EF4-FFF2-40B4-BE49-F238E27FC236}">
                <a16:creationId xmlns:a16="http://schemas.microsoft.com/office/drawing/2014/main" id="{521F5E19-7008-7904-B86D-EEBE75B1D875}"/>
              </a:ext>
            </a:extLst>
          </p:cNvPr>
          <p:cNvSpPr txBox="1">
            <a:spLocks/>
          </p:cNvSpPr>
          <p:nvPr/>
        </p:nvSpPr>
        <p:spPr>
          <a:xfrm>
            <a:off x="5005953" y="1677040"/>
            <a:ext cx="6958739" cy="4940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sz="1800" dirty="0"/>
          </a:p>
        </p:txBody>
      </p:sp>
      <p:sp>
        <p:nvSpPr>
          <p:cNvPr id="6" name="Content Placeholder 2">
            <a:extLst>
              <a:ext uri="{FF2B5EF4-FFF2-40B4-BE49-F238E27FC236}">
                <a16:creationId xmlns:a16="http://schemas.microsoft.com/office/drawing/2014/main" id="{3ACF502D-953F-85DE-9F94-3CEAA9AF6A52}"/>
              </a:ext>
            </a:extLst>
          </p:cNvPr>
          <p:cNvSpPr txBox="1">
            <a:spLocks/>
          </p:cNvSpPr>
          <p:nvPr/>
        </p:nvSpPr>
        <p:spPr>
          <a:xfrm>
            <a:off x="6831106" y="1710231"/>
            <a:ext cx="5133585" cy="4940736"/>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2000" dirty="0"/>
              <a:t>Points you might touch on in your evaluation:</a:t>
            </a:r>
          </a:p>
          <a:p>
            <a:pPr marL="0" indent="0">
              <a:buNone/>
            </a:pPr>
            <a:endParaRPr lang="en-AU" sz="2000" dirty="0"/>
          </a:p>
          <a:p>
            <a:r>
              <a:rPr lang="en-AU" sz="2000" dirty="0"/>
              <a:t>The argument relies on the </a:t>
            </a:r>
            <a:r>
              <a:rPr lang="en-AU" sz="2000" dirty="0">
                <a:solidFill>
                  <a:srgbClr val="FF0000"/>
                </a:solidFill>
              </a:rPr>
              <a:t>assumption</a:t>
            </a:r>
            <a:r>
              <a:rPr lang="en-AU" sz="2000" dirty="0"/>
              <a:t> that the minimum wage in each of the countries that </a:t>
            </a:r>
            <a:r>
              <a:rPr lang="en-AU" sz="2000" dirty="0" err="1"/>
              <a:t>Globocorp</a:t>
            </a:r>
            <a:r>
              <a:rPr lang="en-AU" sz="2000" dirty="0"/>
              <a:t> operates is an ethical amount to pay their workers</a:t>
            </a:r>
          </a:p>
          <a:p>
            <a:pPr lvl="1"/>
            <a:r>
              <a:rPr lang="en-AU" sz="1600" dirty="0"/>
              <a:t>But this assumption is </a:t>
            </a:r>
            <a:r>
              <a:rPr lang="en-AU" sz="1600" dirty="0">
                <a:solidFill>
                  <a:srgbClr val="FF0000"/>
                </a:solidFill>
              </a:rPr>
              <a:t>arguably false</a:t>
            </a:r>
            <a:r>
              <a:rPr lang="en-AU" sz="1600" dirty="0"/>
              <a:t>, because many developing countries have extremely low minimum wages which workers can barely survive on</a:t>
            </a:r>
            <a:r>
              <a:rPr lang="en-AU" sz="1600" dirty="0">
                <a:solidFill>
                  <a:srgbClr val="FF0000"/>
                </a:solidFill>
              </a:rPr>
              <a:t>. For example…</a:t>
            </a:r>
          </a:p>
          <a:p>
            <a:pPr lvl="1"/>
            <a:endParaRPr lang="en-AU" sz="1600" dirty="0">
              <a:solidFill>
                <a:srgbClr val="FF0000"/>
              </a:solidFill>
            </a:endParaRPr>
          </a:p>
          <a:p>
            <a:r>
              <a:rPr lang="en-AU" sz="2000" dirty="0"/>
              <a:t>The argument relies on the </a:t>
            </a:r>
            <a:r>
              <a:rPr lang="en-AU" sz="2000" dirty="0">
                <a:solidFill>
                  <a:srgbClr val="FF0000"/>
                </a:solidFill>
              </a:rPr>
              <a:t>assumption</a:t>
            </a:r>
            <a:r>
              <a:rPr lang="en-AU" sz="2000" dirty="0"/>
              <a:t> that fair payment for workers is the only factor in a company’s being ethical.</a:t>
            </a:r>
          </a:p>
          <a:p>
            <a:pPr lvl="1"/>
            <a:r>
              <a:rPr lang="en-AU" sz="1600" dirty="0"/>
              <a:t>But this assumption is </a:t>
            </a:r>
            <a:r>
              <a:rPr lang="en-AU" sz="1600" dirty="0">
                <a:solidFill>
                  <a:srgbClr val="FF0000"/>
                </a:solidFill>
              </a:rPr>
              <a:t>arguably false</a:t>
            </a:r>
            <a:r>
              <a:rPr lang="en-AU" sz="1600" dirty="0"/>
              <a:t>, because we need to take other factors into account, </a:t>
            </a:r>
            <a:r>
              <a:rPr lang="en-AU" sz="1600" dirty="0">
                <a:solidFill>
                  <a:srgbClr val="FF0000"/>
                </a:solidFill>
              </a:rPr>
              <a:t>such as </a:t>
            </a:r>
            <a:r>
              <a:rPr lang="en-AU" sz="1600" dirty="0"/>
              <a:t>a company’s climate impact, whether different employees are treated equitably in the company, whether the company’s products harm its users…</a:t>
            </a:r>
            <a:endParaRPr lang="en-AU" sz="2000" dirty="0"/>
          </a:p>
        </p:txBody>
      </p:sp>
      <p:sp>
        <p:nvSpPr>
          <p:cNvPr id="7" name="Content Placeholder 2">
            <a:extLst>
              <a:ext uri="{FF2B5EF4-FFF2-40B4-BE49-F238E27FC236}">
                <a16:creationId xmlns:a16="http://schemas.microsoft.com/office/drawing/2014/main" id="{67422C6E-654F-2B5D-A40B-562D26FDE657}"/>
              </a:ext>
            </a:extLst>
          </p:cNvPr>
          <p:cNvSpPr txBox="1">
            <a:spLocks/>
          </p:cNvSpPr>
          <p:nvPr/>
        </p:nvSpPr>
        <p:spPr>
          <a:xfrm>
            <a:off x="6369270" y="1674922"/>
            <a:ext cx="5595422" cy="44862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AU" sz="2200" dirty="0"/>
          </a:p>
        </p:txBody>
      </p:sp>
    </p:spTree>
    <p:extLst>
      <p:ext uri="{BB962C8B-B14F-4D97-AF65-F5344CB8AC3E}">
        <p14:creationId xmlns:p14="http://schemas.microsoft.com/office/powerpoint/2010/main" val="2439794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sz="3600" dirty="0"/>
              <a:t>Dealing with assumptions in your assessments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200" y="1690688"/>
            <a:ext cx="5771515" cy="4486275"/>
          </a:xfrm>
        </p:spPr>
        <p:txBody>
          <a:bodyPr>
            <a:normAutofit/>
          </a:bodyPr>
          <a:lstStyle/>
          <a:p>
            <a:pPr marL="0" indent="0">
              <a:buNone/>
            </a:pPr>
            <a:r>
              <a:rPr lang="en-AU" dirty="0"/>
              <a:t>Evaluate the following argument:</a:t>
            </a:r>
          </a:p>
          <a:p>
            <a:pPr marL="0" indent="0">
              <a:buNone/>
            </a:pPr>
            <a:endParaRPr lang="en-AU" dirty="0"/>
          </a:p>
          <a:p>
            <a:pPr marL="457200" lvl="1" indent="0">
              <a:buNone/>
            </a:pPr>
            <a:endParaRPr lang="en-AU" sz="2200" dirty="0"/>
          </a:p>
          <a:p>
            <a:pPr marL="457200" lvl="1" indent="0">
              <a:buNone/>
            </a:pPr>
            <a:r>
              <a:rPr lang="en-AU" sz="2200" dirty="0"/>
              <a:t>P1. </a:t>
            </a:r>
            <a:r>
              <a:rPr lang="en-AU" sz="2200" dirty="0" err="1"/>
              <a:t>Globocorp</a:t>
            </a:r>
            <a:r>
              <a:rPr lang="en-AU" sz="2200" dirty="0"/>
              <a:t> LLC. pays their workers the minimum wage in each of the countries that they operate.</a:t>
            </a:r>
          </a:p>
          <a:p>
            <a:pPr marL="457200" lvl="1" indent="0">
              <a:buNone/>
            </a:pPr>
            <a:endParaRPr lang="en-AU" sz="2200" dirty="0"/>
          </a:p>
          <a:p>
            <a:pPr marL="457200" lvl="1" indent="0">
              <a:buNone/>
            </a:pPr>
            <a:r>
              <a:rPr lang="en-AU" sz="2200" dirty="0"/>
              <a:t>Therefore,</a:t>
            </a:r>
          </a:p>
          <a:p>
            <a:pPr marL="457200" lvl="1" indent="0">
              <a:buNone/>
            </a:pPr>
            <a:endParaRPr lang="en-AU" sz="2200" dirty="0"/>
          </a:p>
          <a:p>
            <a:pPr marL="457200" lvl="1" indent="0">
              <a:buNone/>
            </a:pPr>
            <a:r>
              <a:rPr lang="en-AU" sz="2200" dirty="0"/>
              <a:t>C. </a:t>
            </a:r>
            <a:r>
              <a:rPr lang="en-AU" sz="2200" dirty="0" err="1"/>
              <a:t>Globocorp</a:t>
            </a:r>
            <a:r>
              <a:rPr lang="en-AU" sz="2200" dirty="0"/>
              <a:t> LLC. is an ethical company.</a:t>
            </a:r>
            <a:endParaRPr lang="en-AU" dirty="0"/>
          </a:p>
          <a:p>
            <a:pPr marL="0" indent="0">
              <a:buNone/>
            </a:pPr>
            <a:endParaRPr lang="en-AU" dirty="0"/>
          </a:p>
        </p:txBody>
      </p:sp>
      <p:sp>
        <p:nvSpPr>
          <p:cNvPr id="4" name="Content Placeholder 2">
            <a:extLst>
              <a:ext uri="{FF2B5EF4-FFF2-40B4-BE49-F238E27FC236}">
                <a16:creationId xmlns:a16="http://schemas.microsoft.com/office/drawing/2014/main" id="{521F5E19-7008-7904-B86D-EEBE75B1D875}"/>
              </a:ext>
            </a:extLst>
          </p:cNvPr>
          <p:cNvSpPr txBox="1">
            <a:spLocks/>
          </p:cNvSpPr>
          <p:nvPr/>
        </p:nvSpPr>
        <p:spPr>
          <a:xfrm>
            <a:off x="5005953" y="1677040"/>
            <a:ext cx="6958739" cy="4940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sz="1800" dirty="0"/>
          </a:p>
        </p:txBody>
      </p:sp>
      <p:sp>
        <p:nvSpPr>
          <p:cNvPr id="6" name="Content Placeholder 2">
            <a:extLst>
              <a:ext uri="{FF2B5EF4-FFF2-40B4-BE49-F238E27FC236}">
                <a16:creationId xmlns:a16="http://schemas.microsoft.com/office/drawing/2014/main" id="{3ACF502D-953F-85DE-9F94-3CEAA9AF6A52}"/>
              </a:ext>
            </a:extLst>
          </p:cNvPr>
          <p:cNvSpPr txBox="1">
            <a:spLocks/>
          </p:cNvSpPr>
          <p:nvPr/>
        </p:nvSpPr>
        <p:spPr>
          <a:xfrm>
            <a:off x="6831106" y="1710231"/>
            <a:ext cx="5133585" cy="4940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AU" sz="2000" dirty="0"/>
          </a:p>
        </p:txBody>
      </p:sp>
      <p:sp>
        <p:nvSpPr>
          <p:cNvPr id="7" name="Content Placeholder 2">
            <a:extLst>
              <a:ext uri="{FF2B5EF4-FFF2-40B4-BE49-F238E27FC236}">
                <a16:creationId xmlns:a16="http://schemas.microsoft.com/office/drawing/2014/main" id="{67422C6E-654F-2B5D-A40B-562D26FDE657}"/>
              </a:ext>
            </a:extLst>
          </p:cNvPr>
          <p:cNvSpPr txBox="1">
            <a:spLocks/>
          </p:cNvSpPr>
          <p:nvPr/>
        </p:nvSpPr>
        <p:spPr>
          <a:xfrm>
            <a:off x="6369270" y="1674922"/>
            <a:ext cx="5595422" cy="44862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AU" sz="2200" dirty="0"/>
          </a:p>
        </p:txBody>
      </p:sp>
      <p:sp>
        <p:nvSpPr>
          <p:cNvPr id="8" name="Content Placeholder 2">
            <a:extLst>
              <a:ext uri="{FF2B5EF4-FFF2-40B4-BE49-F238E27FC236}">
                <a16:creationId xmlns:a16="http://schemas.microsoft.com/office/drawing/2014/main" id="{B588143B-E0C4-37B6-7592-0E7E1BA0A6E0}"/>
              </a:ext>
            </a:extLst>
          </p:cNvPr>
          <p:cNvSpPr txBox="1">
            <a:spLocks/>
          </p:cNvSpPr>
          <p:nvPr/>
        </p:nvSpPr>
        <p:spPr>
          <a:xfrm>
            <a:off x="6831105" y="1690688"/>
            <a:ext cx="5133585" cy="4940736"/>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2000" dirty="0"/>
              <a:t>Not all assumptions are worth mentioning</a:t>
            </a:r>
          </a:p>
          <a:p>
            <a:pPr marL="0" indent="0">
              <a:buNone/>
            </a:pPr>
            <a:endParaRPr lang="en-AU" sz="2000" dirty="0"/>
          </a:p>
          <a:p>
            <a:r>
              <a:rPr lang="en-AU" sz="2000" dirty="0"/>
              <a:t>The argument relies on the </a:t>
            </a:r>
            <a:r>
              <a:rPr lang="en-AU" sz="2000" dirty="0">
                <a:solidFill>
                  <a:srgbClr val="FF0000"/>
                </a:solidFill>
              </a:rPr>
              <a:t>assumption</a:t>
            </a:r>
            <a:r>
              <a:rPr lang="en-AU" sz="2000" dirty="0"/>
              <a:t> that paying workers more than the minimum wage is a good thing.</a:t>
            </a:r>
          </a:p>
          <a:p>
            <a:endParaRPr lang="en-AU" sz="2000" dirty="0"/>
          </a:p>
          <a:p>
            <a:endParaRPr lang="en-AU" sz="2000" dirty="0"/>
          </a:p>
          <a:p>
            <a:r>
              <a:rPr lang="en-AU" sz="2000" dirty="0"/>
              <a:t>This assumption is very </a:t>
            </a:r>
            <a:r>
              <a:rPr lang="en-AU" sz="2000" dirty="0">
                <a:solidFill>
                  <a:srgbClr val="FF0000"/>
                </a:solidFill>
              </a:rPr>
              <a:t>plausible</a:t>
            </a:r>
            <a:r>
              <a:rPr lang="en-AU" sz="2000" dirty="0"/>
              <a:t> – so it’s </a:t>
            </a:r>
            <a:r>
              <a:rPr lang="en-AU" sz="2000" dirty="0">
                <a:solidFill>
                  <a:srgbClr val="FF0000"/>
                </a:solidFill>
              </a:rPr>
              <a:t>not worth mentioning </a:t>
            </a:r>
            <a:r>
              <a:rPr lang="en-AU" sz="2000" dirty="0"/>
              <a:t>when evaluating the argument!</a:t>
            </a:r>
          </a:p>
          <a:p>
            <a:endParaRPr lang="en-AU" sz="2000" dirty="0"/>
          </a:p>
          <a:p>
            <a:r>
              <a:rPr lang="en-AU" sz="2000" dirty="0"/>
              <a:t>Remember the </a:t>
            </a:r>
            <a:r>
              <a:rPr lang="en-AU" sz="2000" dirty="0">
                <a:solidFill>
                  <a:srgbClr val="FF0000"/>
                </a:solidFill>
              </a:rPr>
              <a:t>scout mindset</a:t>
            </a:r>
            <a:r>
              <a:rPr lang="en-AU" sz="2000" dirty="0"/>
              <a:t>! We don’t want to </a:t>
            </a:r>
            <a:r>
              <a:rPr lang="en-AU" sz="2000" dirty="0" err="1"/>
              <a:t>nitpick</a:t>
            </a:r>
            <a:r>
              <a:rPr lang="en-AU" sz="2000" dirty="0"/>
              <a:t> and find problems with other peoples’ argument just for the sake of it.</a:t>
            </a:r>
          </a:p>
          <a:p>
            <a:r>
              <a:rPr lang="en-AU" sz="2000" dirty="0"/>
              <a:t>We want to work together to arrive at the most reasonable beliefs. </a:t>
            </a:r>
          </a:p>
          <a:p>
            <a:r>
              <a:rPr lang="en-AU" sz="2000" dirty="0"/>
              <a:t>In light of this, we should focus on </a:t>
            </a:r>
            <a:r>
              <a:rPr lang="en-AU" sz="2000" dirty="0">
                <a:solidFill>
                  <a:srgbClr val="FF0000"/>
                </a:solidFill>
              </a:rPr>
              <a:t>major</a:t>
            </a:r>
            <a:r>
              <a:rPr lang="en-AU" sz="2000" dirty="0"/>
              <a:t> issues with arguments.</a:t>
            </a:r>
          </a:p>
        </p:txBody>
      </p:sp>
      <p:sp>
        <p:nvSpPr>
          <p:cNvPr id="10" name="Multiply 9">
            <a:extLst>
              <a:ext uri="{FF2B5EF4-FFF2-40B4-BE49-F238E27FC236}">
                <a16:creationId xmlns:a16="http://schemas.microsoft.com/office/drawing/2014/main" id="{1EDC1752-C06F-694C-7520-2B70EE242457}"/>
              </a:ext>
            </a:extLst>
          </p:cNvPr>
          <p:cNvSpPr/>
          <p:nvPr/>
        </p:nvSpPr>
        <p:spPr>
          <a:xfrm>
            <a:off x="5822731" y="1901730"/>
            <a:ext cx="6958738" cy="1325563"/>
          </a:xfrm>
          <a:prstGeom prst="mathMultiply">
            <a:avLst>
              <a:gd name="adj1" fmla="val 730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2221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sz="3600" dirty="0"/>
              <a:t>Dealing with assumptions in your assessments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200" y="1690688"/>
            <a:ext cx="10515600" cy="4486275"/>
          </a:xfrm>
        </p:spPr>
        <p:txBody>
          <a:bodyPr>
            <a:normAutofit/>
          </a:bodyPr>
          <a:lstStyle/>
          <a:p>
            <a:pPr marL="0" indent="0">
              <a:buNone/>
            </a:pPr>
            <a:r>
              <a:rPr lang="en-AU" b="1" dirty="0"/>
              <a:t>When </a:t>
            </a:r>
            <a:r>
              <a:rPr lang="en-AU" b="1" dirty="0">
                <a:solidFill>
                  <a:srgbClr val="FF0000"/>
                </a:solidFill>
              </a:rPr>
              <a:t>representing</a:t>
            </a:r>
            <a:r>
              <a:rPr lang="en-AU" b="1" dirty="0"/>
              <a:t> an argument:</a:t>
            </a:r>
          </a:p>
          <a:p>
            <a:pPr marL="0" indent="0">
              <a:buNone/>
            </a:pPr>
            <a:endParaRPr lang="en-AU" b="1" dirty="0"/>
          </a:p>
          <a:p>
            <a:pPr marL="0" indent="0">
              <a:buNone/>
            </a:pPr>
            <a:r>
              <a:rPr lang="en-AU" dirty="0"/>
              <a:t>Only include if </a:t>
            </a:r>
            <a:r>
              <a:rPr lang="en-AU" dirty="0">
                <a:solidFill>
                  <a:srgbClr val="FF0000"/>
                </a:solidFill>
              </a:rPr>
              <a:t>explicitly asked</a:t>
            </a:r>
            <a:r>
              <a:rPr lang="en-AU" dirty="0"/>
              <a:t>.</a:t>
            </a:r>
          </a:p>
          <a:p>
            <a:pPr marL="0" indent="0">
              <a:buNone/>
            </a:pPr>
            <a:endParaRPr lang="en-AU" dirty="0"/>
          </a:p>
          <a:p>
            <a:pPr marL="0" indent="0">
              <a:buNone/>
            </a:pPr>
            <a:r>
              <a:rPr lang="en-AU" b="1" dirty="0"/>
              <a:t>When </a:t>
            </a:r>
            <a:r>
              <a:rPr lang="en-AU" b="1" dirty="0">
                <a:solidFill>
                  <a:srgbClr val="FF0000"/>
                </a:solidFill>
              </a:rPr>
              <a:t>evaluating</a:t>
            </a:r>
            <a:r>
              <a:rPr lang="en-AU" b="1" dirty="0"/>
              <a:t> an argument:</a:t>
            </a:r>
          </a:p>
          <a:p>
            <a:pPr marL="0" indent="0">
              <a:buNone/>
            </a:pPr>
            <a:endParaRPr lang="en-AU" b="1" dirty="0"/>
          </a:p>
          <a:p>
            <a:pPr marL="0" indent="0">
              <a:buNone/>
            </a:pPr>
            <a:r>
              <a:rPr lang="en-AU" dirty="0"/>
              <a:t>Only discuss if </a:t>
            </a:r>
            <a:r>
              <a:rPr lang="en-AU" dirty="0">
                <a:solidFill>
                  <a:srgbClr val="FF0000"/>
                </a:solidFill>
              </a:rPr>
              <a:t>relevant</a:t>
            </a:r>
            <a:r>
              <a:rPr lang="en-AU" dirty="0"/>
              <a:t>, and relates to </a:t>
            </a:r>
            <a:r>
              <a:rPr lang="en-AU" dirty="0">
                <a:solidFill>
                  <a:srgbClr val="FF0000"/>
                </a:solidFill>
              </a:rPr>
              <a:t>a major issue </a:t>
            </a:r>
            <a:r>
              <a:rPr lang="en-AU" dirty="0"/>
              <a:t>with the argument.</a:t>
            </a:r>
          </a:p>
          <a:p>
            <a:pPr marL="0" indent="0">
              <a:buNone/>
            </a:pPr>
            <a:endParaRPr lang="en-AU" b="1" dirty="0"/>
          </a:p>
          <a:p>
            <a:pPr marL="0" indent="0">
              <a:buNone/>
            </a:pPr>
            <a:endParaRPr lang="en-AU" b="1" dirty="0"/>
          </a:p>
        </p:txBody>
      </p:sp>
      <p:sp>
        <p:nvSpPr>
          <p:cNvPr id="4" name="Content Placeholder 2">
            <a:extLst>
              <a:ext uri="{FF2B5EF4-FFF2-40B4-BE49-F238E27FC236}">
                <a16:creationId xmlns:a16="http://schemas.microsoft.com/office/drawing/2014/main" id="{521F5E19-7008-7904-B86D-EEBE75B1D875}"/>
              </a:ext>
            </a:extLst>
          </p:cNvPr>
          <p:cNvSpPr txBox="1">
            <a:spLocks/>
          </p:cNvSpPr>
          <p:nvPr/>
        </p:nvSpPr>
        <p:spPr>
          <a:xfrm>
            <a:off x="5005953" y="1677040"/>
            <a:ext cx="6958739" cy="4940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sz="1800" dirty="0"/>
          </a:p>
        </p:txBody>
      </p:sp>
      <p:sp>
        <p:nvSpPr>
          <p:cNvPr id="6" name="Content Placeholder 2">
            <a:extLst>
              <a:ext uri="{FF2B5EF4-FFF2-40B4-BE49-F238E27FC236}">
                <a16:creationId xmlns:a16="http://schemas.microsoft.com/office/drawing/2014/main" id="{3ACF502D-953F-85DE-9F94-3CEAA9AF6A52}"/>
              </a:ext>
            </a:extLst>
          </p:cNvPr>
          <p:cNvSpPr txBox="1">
            <a:spLocks/>
          </p:cNvSpPr>
          <p:nvPr/>
        </p:nvSpPr>
        <p:spPr>
          <a:xfrm>
            <a:off x="6831106" y="1710231"/>
            <a:ext cx="5133585" cy="4940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AU" sz="2000" dirty="0"/>
          </a:p>
        </p:txBody>
      </p:sp>
    </p:spTree>
    <p:extLst>
      <p:ext uri="{BB962C8B-B14F-4D97-AF65-F5344CB8AC3E}">
        <p14:creationId xmlns:p14="http://schemas.microsoft.com/office/powerpoint/2010/main" val="3987881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64CEF-631A-494A-81C9-5395AC34D79E}"/>
              </a:ext>
            </a:extLst>
          </p:cNvPr>
          <p:cNvSpPr>
            <a:spLocks noGrp="1"/>
          </p:cNvSpPr>
          <p:nvPr>
            <p:ph type="title"/>
          </p:nvPr>
        </p:nvSpPr>
        <p:spPr/>
        <p:txBody>
          <a:bodyPr/>
          <a:lstStyle/>
          <a:p>
            <a:r>
              <a:rPr lang="en-AU" dirty="0"/>
              <a:t>Review quiz!</a:t>
            </a:r>
          </a:p>
        </p:txBody>
      </p:sp>
    </p:spTree>
    <p:extLst>
      <p:ext uri="{BB962C8B-B14F-4D97-AF65-F5344CB8AC3E}">
        <p14:creationId xmlns:p14="http://schemas.microsoft.com/office/powerpoint/2010/main" val="2116234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dirty="0"/>
              <a:t>What is an assumption?</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200" y="1478280"/>
            <a:ext cx="10515600" cy="4698683"/>
          </a:xfrm>
        </p:spPr>
        <p:txBody>
          <a:bodyPr>
            <a:normAutofit/>
          </a:bodyPr>
          <a:lstStyle/>
          <a:p>
            <a:pPr marL="0" indent="0">
              <a:buNone/>
            </a:pPr>
            <a:endParaRPr lang="en-AU" sz="3200" dirty="0"/>
          </a:p>
          <a:p>
            <a:pPr marL="0" indent="0">
              <a:buNone/>
            </a:pPr>
            <a:r>
              <a:rPr lang="en-AU" sz="3200" dirty="0"/>
              <a:t>An </a:t>
            </a:r>
            <a:r>
              <a:rPr lang="en-AU" sz="3200" dirty="0">
                <a:solidFill>
                  <a:srgbClr val="FF0000"/>
                </a:solidFill>
              </a:rPr>
              <a:t>assumption</a:t>
            </a:r>
            <a:r>
              <a:rPr lang="en-AU" sz="3200" dirty="0"/>
              <a:t> is a premise that an argument </a:t>
            </a:r>
            <a:r>
              <a:rPr lang="en-AU" sz="3200" dirty="0">
                <a:solidFill>
                  <a:srgbClr val="FF0000"/>
                </a:solidFill>
              </a:rPr>
              <a:t>relies on </a:t>
            </a:r>
            <a:r>
              <a:rPr lang="en-AU" sz="3200" dirty="0"/>
              <a:t>but which has not been </a:t>
            </a:r>
            <a:r>
              <a:rPr lang="en-AU" sz="3200" dirty="0">
                <a:solidFill>
                  <a:srgbClr val="FF0000"/>
                </a:solidFill>
              </a:rPr>
              <a:t>explicitly stated.</a:t>
            </a:r>
          </a:p>
          <a:p>
            <a:pPr marL="0" indent="0">
              <a:buNone/>
            </a:pPr>
            <a:endParaRPr lang="en-AU" sz="3200" dirty="0">
              <a:solidFill>
                <a:srgbClr val="FF0000"/>
              </a:solidFill>
            </a:endParaRPr>
          </a:p>
          <a:p>
            <a:r>
              <a:rPr lang="en-AU" sz="3200" dirty="0"/>
              <a:t>“relies on” = the argument would not be valid without it</a:t>
            </a:r>
          </a:p>
          <a:p>
            <a:endParaRPr lang="en-AU" sz="3200" dirty="0"/>
          </a:p>
          <a:p>
            <a:r>
              <a:rPr lang="en-AU" sz="3200" dirty="0"/>
              <a:t>(Hence, another name for an assumption is an </a:t>
            </a:r>
            <a:r>
              <a:rPr lang="en-AU" sz="3200" dirty="0">
                <a:solidFill>
                  <a:srgbClr val="FF0000"/>
                </a:solidFill>
              </a:rPr>
              <a:t>implicit/unstated premise</a:t>
            </a:r>
            <a:r>
              <a:rPr lang="en-AU" sz="3200" dirty="0"/>
              <a:t>)</a:t>
            </a:r>
          </a:p>
          <a:p>
            <a:pPr marL="0" indent="0">
              <a:buNone/>
            </a:pPr>
            <a:endParaRPr lang="en-AU" sz="3200" dirty="0"/>
          </a:p>
        </p:txBody>
      </p:sp>
    </p:spTree>
    <p:extLst>
      <p:ext uri="{BB962C8B-B14F-4D97-AF65-F5344CB8AC3E}">
        <p14:creationId xmlns:p14="http://schemas.microsoft.com/office/powerpoint/2010/main" val="2606541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39723-BF08-4516-B266-4CED5A20689D}"/>
              </a:ext>
            </a:extLst>
          </p:cNvPr>
          <p:cNvSpPr>
            <a:spLocks noGrp="1"/>
          </p:cNvSpPr>
          <p:nvPr>
            <p:ph type="title"/>
          </p:nvPr>
        </p:nvSpPr>
        <p:spPr/>
        <p:txBody>
          <a:bodyPr/>
          <a:lstStyle/>
          <a:p>
            <a:r>
              <a:rPr lang="en-AU" b="1" dirty="0"/>
              <a:t>Example</a:t>
            </a:r>
          </a:p>
        </p:txBody>
      </p:sp>
      <p:sp>
        <p:nvSpPr>
          <p:cNvPr id="3" name="Content Placeholder 2">
            <a:extLst>
              <a:ext uri="{FF2B5EF4-FFF2-40B4-BE49-F238E27FC236}">
                <a16:creationId xmlns:a16="http://schemas.microsoft.com/office/drawing/2014/main" id="{3F48504E-7924-42B2-B793-38B2DAF36684}"/>
              </a:ext>
            </a:extLst>
          </p:cNvPr>
          <p:cNvSpPr>
            <a:spLocks noGrp="1"/>
          </p:cNvSpPr>
          <p:nvPr>
            <p:ph idx="1"/>
          </p:nvPr>
        </p:nvSpPr>
        <p:spPr>
          <a:xfrm>
            <a:off x="1115878" y="1825625"/>
            <a:ext cx="5366328" cy="4351338"/>
          </a:xfrm>
        </p:spPr>
        <p:txBody>
          <a:bodyPr>
            <a:normAutofit/>
          </a:bodyPr>
          <a:lstStyle/>
          <a:p>
            <a:pPr marL="0" indent="0">
              <a:buNone/>
            </a:pPr>
            <a:r>
              <a:rPr lang="en-GB" sz="2400" dirty="0"/>
              <a:t>P1. Louie is a dog. </a:t>
            </a:r>
          </a:p>
          <a:p>
            <a:pPr marL="0" indent="0">
              <a:buNone/>
            </a:pPr>
            <a:r>
              <a:rPr lang="en-GB" sz="2400" dirty="0"/>
              <a:t>P2. Louie is wagging his tail.</a:t>
            </a:r>
          </a:p>
          <a:p>
            <a:pPr marL="0" indent="0">
              <a:buNone/>
            </a:pPr>
            <a:r>
              <a:rPr lang="en-GB" sz="2400" dirty="0"/>
              <a:t>Therefore,</a:t>
            </a:r>
          </a:p>
          <a:p>
            <a:pPr marL="0" indent="0">
              <a:buNone/>
            </a:pPr>
            <a:r>
              <a:rPr lang="en-GB" sz="2400" dirty="0"/>
              <a:t>C.  Louie is happy.</a:t>
            </a:r>
          </a:p>
          <a:p>
            <a:endParaRPr lang="en-GB" sz="2400" dirty="0"/>
          </a:p>
          <a:p>
            <a:pPr marL="0" indent="0">
              <a:buNone/>
            </a:pPr>
            <a:r>
              <a:rPr lang="en-GB" sz="2400" dirty="0"/>
              <a:t>P1. x is A</a:t>
            </a:r>
          </a:p>
          <a:p>
            <a:pPr marL="0" indent="0">
              <a:buNone/>
            </a:pPr>
            <a:r>
              <a:rPr lang="en-GB" sz="2400" dirty="0"/>
              <a:t>P2. x is B</a:t>
            </a:r>
          </a:p>
          <a:p>
            <a:pPr marL="0" indent="0">
              <a:buNone/>
            </a:pPr>
            <a:r>
              <a:rPr lang="en-GB" sz="2400" dirty="0"/>
              <a:t>Therefore,</a:t>
            </a:r>
          </a:p>
          <a:p>
            <a:pPr marL="0" indent="0">
              <a:buNone/>
            </a:pPr>
            <a:r>
              <a:rPr lang="en-GB" sz="2400" dirty="0"/>
              <a:t>C. x is C</a:t>
            </a:r>
          </a:p>
          <a:p>
            <a:endParaRPr lang="en-GB" sz="2400" dirty="0"/>
          </a:p>
        </p:txBody>
      </p:sp>
      <p:pic>
        <p:nvPicPr>
          <p:cNvPr id="5" name="Picture 4">
            <a:extLst>
              <a:ext uri="{FF2B5EF4-FFF2-40B4-BE49-F238E27FC236}">
                <a16:creationId xmlns:a16="http://schemas.microsoft.com/office/drawing/2014/main" id="{4DB4E6CA-38AD-454B-980F-225E09E644FC}"/>
              </a:ext>
            </a:extLst>
          </p:cNvPr>
          <p:cNvPicPr>
            <a:picLocks noChangeAspect="1"/>
          </p:cNvPicPr>
          <p:nvPr/>
        </p:nvPicPr>
        <p:blipFill>
          <a:blip r:embed="rId2"/>
          <a:stretch>
            <a:fillRect/>
          </a:stretch>
        </p:blipFill>
        <p:spPr>
          <a:xfrm>
            <a:off x="6695288" y="1764114"/>
            <a:ext cx="3797632" cy="4351338"/>
          </a:xfrm>
          <a:prstGeom prst="rect">
            <a:avLst/>
          </a:prstGeom>
        </p:spPr>
      </p:pic>
      <p:sp>
        <p:nvSpPr>
          <p:cNvPr id="6" name="TextBox 5">
            <a:extLst>
              <a:ext uri="{FF2B5EF4-FFF2-40B4-BE49-F238E27FC236}">
                <a16:creationId xmlns:a16="http://schemas.microsoft.com/office/drawing/2014/main" id="{70834457-8A3B-8EF5-F0A0-2CFDEE147E45}"/>
              </a:ext>
            </a:extLst>
          </p:cNvPr>
          <p:cNvSpPr txBox="1"/>
          <p:nvPr/>
        </p:nvSpPr>
        <p:spPr>
          <a:xfrm>
            <a:off x="4181256" y="4150065"/>
            <a:ext cx="2300950" cy="1200329"/>
          </a:xfrm>
          <a:prstGeom prst="rect">
            <a:avLst/>
          </a:prstGeom>
          <a:noFill/>
        </p:spPr>
        <p:txBody>
          <a:bodyPr wrap="square">
            <a:spAutoFit/>
          </a:bodyPr>
          <a:lstStyle/>
          <a:p>
            <a:r>
              <a:rPr lang="en-GB" sz="1800" dirty="0">
                <a:latin typeface="Avenir Book" panose="02000503020000020003" pitchFamily="2" charset="0"/>
              </a:rPr>
              <a:t>x = Louie </a:t>
            </a:r>
          </a:p>
          <a:p>
            <a:r>
              <a:rPr lang="en-GB" sz="1800" dirty="0">
                <a:latin typeface="Avenir Book" panose="02000503020000020003" pitchFamily="2" charset="0"/>
              </a:rPr>
              <a:t>A = dog </a:t>
            </a:r>
          </a:p>
          <a:p>
            <a:r>
              <a:rPr lang="en-GB" sz="1800" dirty="0">
                <a:latin typeface="Avenir Book" panose="02000503020000020003" pitchFamily="2" charset="0"/>
              </a:rPr>
              <a:t>B = wagging his tail </a:t>
            </a:r>
          </a:p>
          <a:p>
            <a:r>
              <a:rPr lang="en-GB" sz="1800" dirty="0">
                <a:latin typeface="Avenir Book" panose="02000503020000020003" pitchFamily="2" charset="0"/>
              </a:rPr>
              <a:t>C = happy</a:t>
            </a:r>
            <a:endParaRPr lang="en-AU" sz="2800" dirty="0">
              <a:latin typeface="Avenir Book" panose="02000503020000020003" pitchFamily="2" charset="0"/>
            </a:endParaRPr>
          </a:p>
        </p:txBody>
      </p:sp>
    </p:spTree>
    <p:extLst>
      <p:ext uri="{BB962C8B-B14F-4D97-AF65-F5344CB8AC3E}">
        <p14:creationId xmlns:p14="http://schemas.microsoft.com/office/powerpoint/2010/main" val="2741939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39723-BF08-4516-B266-4CED5A20689D}"/>
              </a:ext>
            </a:extLst>
          </p:cNvPr>
          <p:cNvSpPr>
            <a:spLocks noGrp="1"/>
          </p:cNvSpPr>
          <p:nvPr>
            <p:ph type="title"/>
          </p:nvPr>
        </p:nvSpPr>
        <p:spPr/>
        <p:txBody>
          <a:bodyPr/>
          <a:lstStyle/>
          <a:p>
            <a:r>
              <a:rPr lang="en-AU" b="1" dirty="0"/>
              <a:t>Example</a:t>
            </a:r>
          </a:p>
        </p:txBody>
      </p:sp>
      <p:sp>
        <p:nvSpPr>
          <p:cNvPr id="3" name="Content Placeholder 2">
            <a:extLst>
              <a:ext uri="{FF2B5EF4-FFF2-40B4-BE49-F238E27FC236}">
                <a16:creationId xmlns:a16="http://schemas.microsoft.com/office/drawing/2014/main" id="{3F48504E-7924-42B2-B793-38B2DAF36684}"/>
              </a:ext>
            </a:extLst>
          </p:cNvPr>
          <p:cNvSpPr>
            <a:spLocks noGrp="1"/>
          </p:cNvSpPr>
          <p:nvPr>
            <p:ph idx="1"/>
          </p:nvPr>
        </p:nvSpPr>
        <p:spPr>
          <a:xfrm>
            <a:off x="1115878" y="1825625"/>
            <a:ext cx="5366328" cy="4351338"/>
          </a:xfrm>
        </p:spPr>
        <p:txBody>
          <a:bodyPr>
            <a:normAutofit/>
          </a:bodyPr>
          <a:lstStyle/>
          <a:p>
            <a:pPr marL="0" indent="0">
              <a:buNone/>
            </a:pPr>
            <a:r>
              <a:rPr lang="en-GB" sz="2400" dirty="0"/>
              <a:t>P1. Louie is a dog. </a:t>
            </a:r>
          </a:p>
          <a:p>
            <a:pPr marL="0" indent="0">
              <a:buNone/>
            </a:pPr>
            <a:r>
              <a:rPr lang="en-GB" sz="2400" dirty="0"/>
              <a:t>P2. Louie is wagging his tail.</a:t>
            </a:r>
          </a:p>
          <a:p>
            <a:pPr marL="0" indent="0">
              <a:buNone/>
            </a:pPr>
            <a:r>
              <a:rPr lang="en-GB" sz="2400" dirty="0">
                <a:solidFill>
                  <a:schemeClr val="accent6"/>
                </a:solidFill>
              </a:rPr>
              <a:t>A3. Dogs wag their tails when they’re happy.</a:t>
            </a:r>
          </a:p>
          <a:p>
            <a:pPr marL="0" indent="0">
              <a:buNone/>
            </a:pPr>
            <a:r>
              <a:rPr lang="en-GB" sz="2400" dirty="0"/>
              <a:t>Therefore,</a:t>
            </a:r>
          </a:p>
          <a:p>
            <a:pPr marL="0" indent="0">
              <a:buNone/>
            </a:pPr>
            <a:r>
              <a:rPr lang="en-GB" sz="2400" dirty="0"/>
              <a:t>C.  Louie is happy.</a:t>
            </a:r>
          </a:p>
          <a:p>
            <a:endParaRPr lang="en-GB" sz="2400" dirty="0"/>
          </a:p>
          <a:p>
            <a:pPr marL="0" indent="0">
              <a:buNone/>
            </a:pPr>
            <a:endParaRPr lang="en-GB" sz="2400" dirty="0"/>
          </a:p>
        </p:txBody>
      </p:sp>
      <p:pic>
        <p:nvPicPr>
          <p:cNvPr id="5" name="Picture 4">
            <a:extLst>
              <a:ext uri="{FF2B5EF4-FFF2-40B4-BE49-F238E27FC236}">
                <a16:creationId xmlns:a16="http://schemas.microsoft.com/office/drawing/2014/main" id="{4DB4E6CA-38AD-454B-980F-225E09E644FC}"/>
              </a:ext>
            </a:extLst>
          </p:cNvPr>
          <p:cNvPicPr>
            <a:picLocks noChangeAspect="1"/>
          </p:cNvPicPr>
          <p:nvPr/>
        </p:nvPicPr>
        <p:blipFill>
          <a:blip r:embed="rId3"/>
          <a:stretch>
            <a:fillRect/>
          </a:stretch>
        </p:blipFill>
        <p:spPr>
          <a:xfrm>
            <a:off x="6695288" y="1764114"/>
            <a:ext cx="3797632" cy="4351338"/>
          </a:xfrm>
          <a:prstGeom prst="rect">
            <a:avLst/>
          </a:prstGeom>
        </p:spPr>
      </p:pic>
    </p:spTree>
    <p:extLst>
      <p:ext uri="{BB962C8B-B14F-4D97-AF65-F5344CB8AC3E}">
        <p14:creationId xmlns:p14="http://schemas.microsoft.com/office/powerpoint/2010/main" val="1261992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C4731-C21B-4E4F-8C78-26B7893C76E7}"/>
              </a:ext>
            </a:extLst>
          </p:cNvPr>
          <p:cNvSpPr>
            <a:spLocks noGrp="1"/>
          </p:cNvSpPr>
          <p:nvPr>
            <p:ph type="title"/>
          </p:nvPr>
        </p:nvSpPr>
        <p:spPr/>
        <p:txBody>
          <a:bodyPr/>
          <a:lstStyle/>
          <a:p>
            <a:r>
              <a:rPr lang="en-AU" b="1" dirty="0"/>
              <a:t>Example</a:t>
            </a:r>
          </a:p>
        </p:txBody>
      </p:sp>
      <p:sp>
        <p:nvSpPr>
          <p:cNvPr id="3" name="Content Placeholder 2">
            <a:extLst>
              <a:ext uri="{FF2B5EF4-FFF2-40B4-BE49-F238E27FC236}">
                <a16:creationId xmlns:a16="http://schemas.microsoft.com/office/drawing/2014/main" id="{6AF455E0-1D83-4C3D-9B7B-9B0DE9C2119B}"/>
              </a:ext>
            </a:extLst>
          </p:cNvPr>
          <p:cNvSpPr>
            <a:spLocks noGrp="1"/>
          </p:cNvSpPr>
          <p:nvPr>
            <p:ph idx="1"/>
          </p:nvPr>
        </p:nvSpPr>
        <p:spPr>
          <a:xfrm>
            <a:off x="1285656" y="2882684"/>
            <a:ext cx="4994058" cy="2048965"/>
          </a:xfrm>
        </p:spPr>
        <p:txBody>
          <a:bodyPr>
            <a:normAutofit/>
          </a:bodyPr>
          <a:lstStyle/>
          <a:p>
            <a:pPr marL="0" indent="0">
              <a:buNone/>
            </a:pPr>
            <a:r>
              <a:rPr lang="en-GB" sz="2400" dirty="0"/>
              <a:t>P1. Drink driving puts yourself and others at serious risk.</a:t>
            </a:r>
          </a:p>
          <a:p>
            <a:pPr marL="0" indent="0">
              <a:buNone/>
            </a:pPr>
            <a:r>
              <a:rPr lang="en-GB" sz="2400" dirty="0"/>
              <a:t>Therefore,</a:t>
            </a:r>
          </a:p>
          <a:p>
            <a:pPr marL="0" indent="0">
              <a:buNone/>
            </a:pPr>
            <a:r>
              <a:rPr lang="en-GB" sz="2400" dirty="0"/>
              <a:t>C. You should not drink and drive. </a:t>
            </a:r>
          </a:p>
        </p:txBody>
      </p:sp>
      <p:pic>
        <p:nvPicPr>
          <p:cNvPr id="1026" name="Picture 2" descr="What you blow is what you go - New drink driving laws take effect - Have a  Go News">
            <a:extLst>
              <a:ext uri="{FF2B5EF4-FFF2-40B4-BE49-F238E27FC236}">
                <a16:creationId xmlns:a16="http://schemas.microsoft.com/office/drawing/2014/main" id="{94661CA1-4818-F984-FD00-17F2CEA978D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160" r="20462"/>
          <a:stretch/>
        </p:blipFill>
        <p:spPr bwMode="auto">
          <a:xfrm>
            <a:off x="7146708" y="1317356"/>
            <a:ext cx="3759636" cy="4493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1029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C4731-C21B-4E4F-8C78-26B7893C76E7}"/>
              </a:ext>
            </a:extLst>
          </p:cNvPr>
          <p:cNvSpPr>
            <a:spLocks noGrp="1"/>
          </p:cNvSpPr>
          <p:nvPr>
            <p:ph type="title"/>
          </p:nvPr>
        </p:nvSpPr>
        <p:spPr/>
        <p:txBody>
          <a:bodyPr/>
          <a:lstStyle/>
          <a:p>
            <a:r>
              <a:rPr lang="en-AU" b="1" dirty="0"/>
              <a:t>Example</a:t>
            </a:r>
          </a:p>
        </p:txBody>
      </p:sp>
      <p:sp>
        <p:nvSpPr>
          <p:cNvPr id="3" name="Content Placeholder 2">
            <a:extLst>
              <a:ext uri="{FF2B5EF4-FFF2-40B4-BE49-F238E27FC236}">
                <a16:creationId xmlns:a16="http://schemas.microsoft.com/office/drawing/2014/main" id="{6AF455E0-1D83-4C3D-9B7B-9B0DE9C2119B}"/>
              </a:ext>
            </a:extLst>
          </p:cNvPr>
          <p:cNvSpPr>
            <a:spLocks noGrp="1"/>
          </p:cNvSpPr>
          <p:nvPr>
            <p:ph idx="1"/>
          </p:nvPr>
        </p:nvSpPr>
        <p:spPr>
          <a:xfrm>
            <a:off x="1285656" y="2882684"/>
            <a:ext cx="4994058" cy="2048965"/>
          </a:xfrm>
        </p:spPr>
        <p:txBody>
          <a:bodyPr>
            <a:normAutofit fontScale="92500" lnSpcReduction="20000"/>
          </a:bodyPr>
          <a:lstStyle/>
          <a:p>
            <a:pPr marL="0" indent="0">
              <a:buNone/>
            </a:pPr>
            <a:r>
              <a:rPr lang="en-GB" sz="2400" dirty="0"/>
              <a:t>P1. Drink driving puts yourself and others at serious risk.</a:t>
            </a:r>
          </a:p>
          <a:p>
            <a:pPr marL="0" indent="0">
              <a:buNone/>
            </a:pPr>
            <a:r>
              <a:rPr lang="en-GB" sz="2400" dirty="0">
                <a:solidFill>
                  <a:schemeClr val="accent6"/>
                </a:solidFill>
              </a:rPr>
              <a:t>A2. You should not do things which put yourself and others at serious risk.</a:t>
            </a:r>
            <a:endParaRPr lang="en-GB" sz="2400" dirty="0"/>
          </a:p>
          <a:p>
            <a:pPr marL="0" indent="0">
              <a:buNone/>
            </a:pPr>
            <a:r>
              <a:rPr lang="en-GB" sz="2400" dirty="0"/>
              <a:t>Therefore,</a:t>
            </a:r>
          </a:p>
          <a:p>
            <a:pPr marL="0" indent="0">
              <a:buNone/>
            </a:pPr>
            <a:r>
              <a:rPr lang="en-GB" sz="2400" dirty="0"/>
              <a:t>C. You should not drink and drive. </a:t>
            </a:r>
          </a:p>
        </p:txBody>
      </p:sp>
      <p:pic>
        <p:nvPicPr>
          <p:cNvPr id="1026" name="Picture 2" descr="What you blow is what you go - New drink driving laws take effect - Have a  Go News">
            <a:extLst>
              <a:ext uri="{FF2B5EF4-FFF2-40B4-BE49-F238E27FC236}">
                <a16:creationId xmlns:a16="http://schemas.microsoft.com/office/drawing/2014/main" id="{94661CA1-4818-F984-FD00-17F2CEA978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160" r="20462"/>
          <a:stretch/>
        </p:blipFill>
        <p:spPr bwMode="auto">
          <a:xfrm>
            <a:off x="7146708" y="1317356"/>
            <a:ext cx="3759636" cy="4493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2614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8AC8-EBE5-3849-888F-341FFE830C8F}"/>
              </a:ext>
            </a:extLst>
          </p:cNvPr>
          <p:cNvSpPr>
            <a:spLocks noGrp="1"/>
          </p:cNvSpPr>
          <p:nvPr>
            <p:ph type="title"/>
          </p:nvPr>
        </p:nvSpPr>
        <p:spPr/>
        <p:txBody>
          <a:bodyPr>
            <a:normAutofit/>
          </a:bodyPr>
          <a:lstStyle/>
          <a:p>
            <a:r>
              <a:rPr lang="en-AU" dirty="0"/>
              <a:t>Assumptions and evaluating arguments</a:t>
            </a:r>
          </a:p>
        </p:txBody>
      </p:sp>
      <p:sp>
        <p:nvSpPr>
          <p:cNvPr id="3" name="Content Placeholder 2">
            <a:extLst>
              <a:ext uri="{FF2B5EF4-FFF2-40B4-BE49-F238E27FC236}">
                <a16:creationId xmlns:a16="http://schemas.microsoft.com/office/drawing/2014/main" id="{A24A5DFE-44C0-6941-8DB6-5D7CEB4889EE}"/>
              </a:ext>
            </a:extLst>
          </p:cNvPr>
          <p:cNvSpPr>
            <a:spLocks noGrp="1"/>
          </p:cNvSpPr>
          <p:nvPr>
            <p:ph idx="1"/>
          </p:nvPr>
        </p:nvSpPr>
        <p:spPr>
          <a:xfrm>
            <a:off x="838199" y="1690689"/>
            <a:ext cx="10515600" cy="1738312"/>
          </a:xfrm>
        </p:spPr>
        <p:txBody>
          <a:bodyPr>
            <a:noAutofit/>
          </a:bodyPr>
          <a:lstStyle/>
          <a:p>
            <a:r>
              <a:rPr lang="en-AU" sz="2200" dirty="0"/>
              <a:t>Can you show that an argument is </a:t>
            </a:r>
            <a:r>
              <a:rPr lang="en-AU" sz="2200" dirty="0">
                <a:solidFill>
                  <a:srgbClr val="FF0000"/>
                </a:solidFill>
              </a:rPr>
              <a:t>bad </a:t>
            </a:r>
            <a:r>
              <a:rPr lang="en-AU" sz="2200" dirty="0"/>
              <a:t>simply by pointing out that it relies on an unstated assumption?</a:t>
            </a:r>
          </a:p>
          <a:p>
            <a:r>
              <a:rPr lang="en-AU" sz="2200" dirty="0">
                <a:solidFill>
                  <a:srgbClr val="FF0000"/>
                </a:solidFill>
              </a:rPr>
              <a:t>No!</a:t>
            </a:r>
          </a:p>
          <a:p>
            <a:r>
              <a:rPr lang="en-AU" sz="2200" dirty="0"/>
              <a:t>When we reconstruct someone’s argument – we should apply a </a:t>
            </a:r>
            <a:r>
              <a:rPr lang="en-AU" sz="2200" dirty="0">
                <a:solidFill>
                  <a:srgbClr val="FF0000"/>
                </a:solidFill>
              </a:rPr>
              <a:t>principle of charity.</a:t>
            </a:r>
          </a:p>
        </p:txBody>
      </p:sp>
      <p:sp>
        <p:nvSpPr>
          <p:cNvPr id="4" name="TextBox 3">
            <a:extLst>
              <a:ext uri="{FF2B5EF4-FFF2-40B4-BE49-F238E27FC236}">
                <a16:creationId xmlns:a16="http://schemas.microsoft.com/office/drawing/2014/main" id="{27C3E924-3A6F-67AF-E40C-0B9DC6295C41}"/>
              </a:ext>
            </a:extLst>
          </p:cNvPr>
          <p:cNvSpPr txBox="1"/>
          <p:nvPr/>
        </p:nvSpPr>
        <p:spPr>
          <a:xfrm>
            <a:off x="1127051" y="3610937"/>
            <a:ext cx="10015870" cy="1398808"/>
          </a:xfrm>
          <a:prstGeom prst="rect">
            <a:avLst/>
          </a:prstGeom>
          <a:solidFill>
            <a:schemeClr val="accent2">
              <a:lumMod val="60000"/>
              <a:lumOff val="40000"/>
            </a:schemeClr>
          </a:solidFill>
        </p:spPr>
        <p:txBody>
          <a:bodyPr wrap="square" lIns="144000" tIns="144000" rIns="144000" bIns="144000" rtlCol="0">
            <a:spAutoFit/>
          </a:bodyPr>
          <a:lstStyle/>
          <a:p>
            <a:r>
              <a:rPr lang="en-AU" sz="2400" b="1" dirty="0">
                <a:latin typeface="Avenir Book" panose="02000503020000020003" pitchFamily="2" charset="0"/>
              </a:rPr>
              <a:t>Principle of charity: </a:t>
            </a:r>
            <a:r>
              <a:rPr lang="en-AU" sz="2400" dirty="0">
                <a:latin typeface="Avenir Book" panose="02000503020000020003" pitchFamily="2" charset="0"/>
              </a:rPr>
              <a:t>You should interpret other people’s arguments in a way that makes </a:t>
            </a:r>
            <a:r>
              <a:rPr lang="en-AU" sz="2400" dirty="0">
                <a:solidFill>
                  <a:srgbClr val="FF0000"/>
                </a:solidFill>
                <a:latin typeface="Avenir Book" panose="02000503020000020003" pitchFamily="2" charset="0"/>
              </a:rPr>
              <a:t>the most sense </a:t>
            </a:r>
            <a:r>
              <a:rPr lang="en-AU" sz="2400" dirty="0">
                <a:latin typeface="Avenir Book" panose="02000503020000020003" pitchFamily="2" charset="0"/>
              </a:rPr>
              <a:t>of what they are saying and makes their argument as </a:t>
            </a:r>
            <a:r>
              <a:rPr lang="en-AU" sz="2400" dirty="0">
                <a:solidFill>
                  <a:srgbClr val="FF0000"/>
                </a:solidFill>
                <a:latin typeface="Avenir Book" panose="02000503020000020003" pitchFamily="2" charset="0"/>
              </a:rPr>
              <a:t>strong</a:t>
            </a:r>
            <a:r>
              <a:rPr lang="en-AU" sz="2400" dirty="0">
                <a:latin typeface="Avenir Book" panose="02000503020000020003" pitchFamily="2" charset="0"/>
              </a:rPr>
              <a:t> as possible.</a:t>
            </a:r>
          </a:p>
        </p:txBody>
      </p:sp>
      <p:sp>
        <p:nvSpPr>
          <p:cNvPr id="5" name="Content Placeholder 2">
            <a:extLst>
              <a:ext uri="{FF2B5EF4-FFF2-40B4-BE49-F238E27FC236}">
                <a16:creationId xmlns:a16="http://schemas.microsoft.com/office/drawing/2014/main" id="{2D570444-1726-101C-E25E-AA7143A21934}"/>
              </a:ext>
            </a:extLst>
          </p:cNvPr>
          <p:cNvSpPr txBox="1">
            <a:spLocks/>
          </p:cNvSpPr>
          <p:nvPr/>
        </p:nvSpPr>
        <p:spPr>
          <a:xfrm>
            <a:off x="838199" y="5209953"/>
            <a:ext cx="10515600" cy="12829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200" dirty="0"/>
              <a:t>Applying the principle of charity will often involve stating the </a:t>
            </a:r>
            <a:r>
              <a:rPr lang="en-AU" sz="2200" dirty="0">
                <a:solidFill>
                  <a:srgbClr val="FF0000"/>
                </a:solidFill>
              </a:rPr>
              <a:t>assumptions</a:t>
            </a:r>
            <a:r>
              <a:rPr lang="en-AU" sz="2200" dirty="0"/>
              <a:t> that an argument </a:t>
            </a:r>
            <a:r>
              <a:rPr lang="en-AU" sz="2200" dirty="0">
                <a:solidFill>
                  <a:srgbClr val="FF0000"/>
                </a:solidFill>
              </a:rPr>
              <a:t>relies on.</a:t>
            </a:r>
          </a:p>
          <a:p>
            <a:r>
              <a:rPr lang="en-AU" sz="2200" dirty="0"/>
              <a:t>Only then can we </a:t>
            </a:r>
            <a:r>
              <a:rPr lang="en-AU" sz="2200" dirty="0">
                <a:solidFill>
                  <a:srgbClr val="FF0000"/>
                </a:solidFill>
              </a:rPr>
              <a:t>properly evaluate</a:t>
            </a:r>
            <a:r>
              <a:rPr lang="en-AU" sz="2200" dirty="0"/>
              <a:t> the argument.</a:t>
            </a:r>
          </a:p>
        </p:txBody>
      </p:sp>
    </p:spTree>
    <p:extLst>
      <p:ext uri="{BB962C8B-B14F-4D97-AF65-F5344CB8AC3E}">
        <p14:creationId xmlns:p14="http://schemas.microsoft.com/office/powerpoint/2010/main" val="4288268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3110</TotalTime>
  <Words>2529</Words>
  <Application>Microsoft Macintosh PowerPoint</Application>
  <PresentationFormat>Widescreen</PresentationFormat>
  <Paragraphs>271</Paragraphs>
  <Slides>25</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Avenir Book</vt:lpstr>
      <vt:lpstr>Calibri</vt:lpstr>
      <vt:lpstr>Gill Sans</vt:lpstr>
      <vt:lpstr>Office Theme</vt:lpstr>
      <vt:lpstr>Critical Thinking S1 2023</vt:lpstr>
      <vt:lpstr>Lecture 4:</vt:lpstr>
      <vt:lpstr>Review quiz!</vt:lpstr>
      <vt:lpstr>What is an assumption?</vt:lpstr>
      <vt:lpstr>Example</vt:lpstr>
      <vt:lpstr>Example</vt:lpstr>
      <vt:lpstr>Example</vt:lpstr>
      <vt:lpstr>Example</vt:lpstr>
      <vt:lpstr>Assumptions and evaluating arguments</vt:lpstr>
      <vt:lpstr>Why identify assumptions?</vt:lpstr>
      <vt:lpstr>Begging the question (circular reasoning)</vt:lpstr>
      <vt:lpstr>Tips for identifying assumptions 1. Lonely premise rule</vt:lpstr>
      <vt:lpstr>Tips for identifying assumptions 1. Lonely premise rule</vt:lpstr>
      <vt:lpstr>Tips for identifying assumptions 2. Rabbit rule</vt:lpstr>
      <vt:lpstr>Tips for identifying assumptions 2. Rabbit rule</vt:lpstr>
      <vt:lpstr>Tips for identifying assumptions 3. Holding hands rule</vt:lpstr>
      <vt:lpstr>Tips for identifying assumptions 3. Holding hands rule</vt:lpstr>
      <vt:lpstr>Evaluating arguments with assumptions</vt:lpstr>
      <vt:lpstr>Dealing with assumptions in your assessments</vt:lpstr>
      <vt:lpstr>Dealing with assumptions in your assessments</vt:lpstr>
      <vt:lpstr>Dealing with assumptions in your assessments</vt:lpstr>
      <vt:lpstr>Dealing with assumptions in your assessments</vt:lpstr>
      <vt:lpstr>Dealing with assumptions in your assessments</vt:lpstr>
      <vt:lpstr>Dealing with assumptions in your assessments</vt:lpstr>
      <vt:lpstr>Dealing with assumptions in your assessments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Iwan Williams</dc:creator>
  <cp:lastModifiedBy>Iwan Williams</cp:lastModifiedBy>
  <cp:revision>58</cp:revision>
  <dcterms:created xsi:type="dcterms:W3CDTF">2022-02-24T05:30:00Z</dcterms:created>
  <dcterms:modified xsi:type="dcterms:W3CDTF">2023-03-16T00:46:44Z</dcterms:modified>
</cp:coreProperties>
</file>

<file path=docProps/thumbnail.jpeg>
</file>